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8"/>
  </p:notesMasterIdLst>
  <p:handoutMasterIdLst>
    <p:handoutMasterId r:id="rId39"/>
  </p:handoutMasterIdLst>
  <p:sldIdLst>
    <p:sldId id="378" r:id="rId2"/>
    <p:sldId id="376" r:id="rId3"/>
    <p:sldId id="319" r:id="rId4"/>
    <p:sldId id="374" r:id="rId5"/>
    <p:sldId id="298" r:id="rId6"/>
    <p:sldId id="299" r:id="rId7"/>
    <p:sldId id="300" r:id="rId8"/>
    <p:sldId id="282" r:id="rId9"/>
    <p:sldId id="301" r:id="rId10"/>
    <p:sldId id="302" r:id="rId11"/>
    <p:sldId id="303" r:id="rId12"/>
    <p:sldId id="283" r:id="rId13"/>
    <p:sldId id="304" r:id="rId14"/>
    <p:sldId id="284" r:id="rId15"/>
    <p:sldId id="285" r:id="rId16"/>
    <p:sldId id="286" r:id="rId17"/>
    <p:sldId id="305" r:id="rId18"/>
    <p:sldId id="306" r:id="rId19"/>
    <p:sldId id="385" r:id="rId20"/>
    <p:sldId id="307" r:id="rId21"/>
    <p:sldId id="293" r:id="rId22"/>
    <p:sldId id="308" r:id="rId23"/>
    <p:sldId id="309" r:id="rId24"/>
    <p:sldId id="384" r:id="rId25"/>
    <p:sldId id="310" r:id="rId26"/>
    <p:sldId id="311" r:id="rId27"/>
    <p:sldId id="312" r:id="rId28"/>
    <p:sldId id="313" r:id="rId29"/>
    <p:sldId id="314" r:id="rId30"/>
    <p:sldId id="315" r:id="rId31"/>
    <p:sldId id="386" r:id="rId32"/>
    <p:sldId id="317" r:id="rId33"/>
    <p:sldId id="387" r:id="rId34"/>
    <p:sldId id="316" r:id="rId35"/>
    <p:sldId id="292" r:id="rId36"/>
    <p:sldId id="291" r:id="rId37"/>
  </p:sldIdLst>
  <p:sldSz cx="9144000" cy="6858000" type="screen4x3"/>
  <p:notesSz cx="6858000" cy="9144000"/>
  <p:defaultTextStyle>
    <a:defPPr>
      <a:defRPr lang="en-US"/>
    </a:defPPr>
    <a:lvl1pPr algn="l" rtl="0" eaLnBrk="0" fontAlgn="base" hangingPunct="0">
      <a:spcBef>
        <a:spcPct val="0"/>
      </a:spcBef>
      <a:spcAft>
        <a:spcPct val="0"/>
      </a:spcAft>
      <a:defRPr sz="1000" kern="1200">
        <a:solidFill>
          <a:schemeClr val="tx1"/>
        </a:solidFill>
        <a:latin typeface="Arial" charset="0"/>
        <a:ea typeface="ＭＳ Ｐゴシック" charset="-128"/>
        <a:cs typeface="+mn-cs"/>
      </a:defRPr>
    </a:lvl1pPr>
    <a:lvl2pPr marL="457200" algn="l" rtl="0" eaLnBrk="0" fontAlgn="base" hangingPunct="0">
      <a:spcBef>
        <a:spcPct val="0"/>
      </a:spcBef>
      <a:spcAft>
        <a:spcPct val="0"/>
      </a:spcAft>
      <a:defRPr sz="1000" kern="1200">
        <a:solidFill>
          <a:schemeClr val="tx1"/>
        </a:solidFill>
        <a:latin typeface="Arial" charset="0"/>
        <a:ea typeface="ＭＳ Ｐゴシック" charset="-128"/>
        <a:cs typeface="+mn-cs"/>
      </a:defRPr>
    </a:lvl2pPr>
    <a:lvl3pPr marL="914400" algn="l" rtl="0" eaLnBrk="0" fontAlgn="base" hangingPunct="0">
      <a:spcBef>
        <a:spcPct val="0"/>
      </a:spcBef>
      <a:spcAft>
        <a:spcPct val="0"/>
      </a:spcAft>
      <a:defRPr sz="1000" kern="1200">
        <a:solidFill>
          <a:schemeClr val="tx1"/>
        </a:solidFill>
        <a:latin typeface="Arial" charset="0"/>
        <a:ea typeface="ＭＳ Ｐゴシック" charset="-128"/>
        <a:cs typeface="+mn-cs"/>
      </a:defRPr>
    </a:lvl3pPr>
    <a:lvl4pPr marL="1371600" algn="l" rtl="0" eaLnBrk="0" fontAlgn="base" hangingPunct="0">
      <a:spcBef>
        <a:spcPct val="0"/>
      </a:spcBef>
      <a:spcAft>
        <a:spcPct val="0"/>
      </a:spcAft>
      <a:defRPr sz="1000" kern="1200">
        <a:solidFill>
          <a:schemeClr val="tx1"/>
        </a:solidFill>
        <a:latin typeface="Arial" charset="0"/>
        <a:ea typeface="ＭＳ Ｐゴシック" charset="-128"/>
        <a:cs typeface="+mn-cs"/>
      </a:defRPr>
    </a:lvl4pPr>
    <a:lvl5pPr marL="1828800" algn="l" rtl="0" eaLnBrk="0" fontAlgn="base" hangingPunct="0">
      <a:spcBef>
        <a:spcPct val="0"/>
      </a:spcBef>
      <a:spcAft>
        <a:spcPct val="0"/>
      </a:spcAft>
      <a:defRPr sz="1000" kern="1200">
        <a:solidFill>
          <a:schemeClr val="tx1"/>
        </a:solidFill>
        <a:latin typeface="Arial" charset="0"/>
        <a:ea typeface="ＭＳ Ｐゴシック" charset="-128"/>
        <a:cs typeface="+mn-cs"/>
      </a:defRPr>
    </a:lvl5pPr>
    <a:lvl6pPr marL="2286000" algn="l" defTabSz="914400" rtl="0" eaLnBrk="1" latinLnBrk="0" hangingPunct="1">
      <a:defRPr sz="1000" kern="1200">
        <a:solidFill>
          <a:schemeClr val="tx1"/>
        </a:solidFill>
        <a:latin typeface="Arial" charset="0"/>
        <a:ea typeface="ＭＳ Ｐゴシック" charset="-128"/>
        <a:cs typeface="+mn-cs"/>
      </a:defRPr>
    </a:lvl6pPr>
    <a:lvl7pPr marL="2743200" algn="l" defTabSz="914400" rtl="0" eaLnBrk="1" latinLnBrk="0" hangingPunct="1">
      <a:defRPr sz="1000" kern="1200">
        <a:solidFill>
          <a:schemeClr val="tx1"/>
        </a:solidFill>
        <a:latin typeface="Arial" charset="0"/>
        <a:ea typeface="ＭＳ Ｐゴシック" charset="-128"/>
        <a:cs typeface="+mn-cs"/>
      </a:defRPr>
    </a:lvl7pPr>
    <a:lvl8pPr marL="3200400" algn="l" defTabSz="914400" rtl="0" eaLnBrk="1" latinLnBrk="0" hangingPunct="1">
      <a:defRPr sz="1000" kern="1200">
        <a:solidFill>
          <a:schemeClr val="tx1"/>
        </a:solidFill>
        <a:latin typeface="Arial" charset="0"/>
        <a:ea typeface="ＭＳ Ｐゴシック" charset="-128"/>
        <a:cs typeface="+mn-cs"/>
      </a:defRPr>
    </a:lvl8pPr>
    <a:lvl9pPr marL="3657600" algn="l" defTabSz="914400" rtl="0" eaLnBrk="1" latinLnBrk="0" hangingPunct="1">
      <a:defRPr sz="10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2" autoAdjust="0"/>
    <p:restoredTop sz="96000" autoAdjust="0"/>
  </p:normalViewPr>
  <p:slideViewPr>
    <p:cSldViewPr>
      <p:cViewPr varScale="1">
        <p:scale>
          <a:sx n="104" d="100"/>
          <a:sy n="104" d="100"/>
        </p:scale>
        <p:origin x="852" y="96"/>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Lst>
  </p:outlin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_rels/viewProps.xml.rels><?xml version="1.0" encoding="UTF-8" standalone="yes"?>
<Relationships xmlns="http://schemas.openxmlformats.org/package/2006/relationships"><Relationship Id="rId8" Type="http://schemas.openxmlformats.org/officeDocument/2006/relationships/slide" Target="slides/slide17.xml"/><Relationship Id="rId13" Type="http://schemas.openxmlformats.org/officeDocument/2006/relationships/slide" Target="slides/slide23.xml"/><Relationship Id="rId18" Type="http://schemas.openxmlformats.org/officeDocument/2006/relationships/slide" Target="slides/slide29.xml"/><Relationship Id="rId3" Type="http://schemas.openxmlformats.org/officeDocument/2006/relationships/slide" Target="slides/slide7.xml"/><Relationship Id="rId21" Type="http://schemas.openxmlformats.org/officeDocument/2006/relationships/slide" Target="slides/slide34.xml"/><Relationship Id="rId7" Type="http://schemas.openxmlformats.org/officeDocument/2006/relationships/slide" Target="slides/slide13.xml"/><Relationship Id="rId12" Type="http://schemas.openxmlformats.org/officeDocument/2006/relationships/slide" Target="slides/slide22.xml"/><Relationship Id="rId17" Type="http://schemas.openxmlformats.org/officeDocument/2006/relationships/slide" Target="slides/slide28.xml"/><Relationship Id="rId2" Type="http://schemas.openxmlformats.org/officeDocument/2006/relationships/slide" Target="slides/slide6.xml"/><Relationship Id="rId16" Type="http://schemas.openxmlformats.org/officeDocument/2006/relationships/slide" Target="slides/slide27.xml"/><Relationship Id="rId20" Type="http://schemas.openxmlformats.org/officeDocument/2006/relationships/slide" Target="slides/slide32.xml"/><Relationship Id="rId1" Type="http://schemas.openxmlformats.org/officeDocument/2006/relationships/slide" Target="slides/slide5.xml"/><Relationship Id="rId6" Type="http://schemas.openxmlformats.org/officeDocument/2006/relationships/slide" Target="slides/slide11.xml"/><Relationship Id="rId11" Type="http://schemas.openxmlformats.org/officeDocument/2006/relationships/slide" Target="slides/slide20.xml"/><Relationship Id="rId5" Type="http://schemas.openxmlformats.org/officeDocument/2006/relationships/slide" Target="slides/slide10.xml"/><Relationship Id="rId15" Type="http://schemas.openxmlformats.org/officeDocument/2006/relationships/slide" Target="slides/slide26.xml"/><Relationship Id="rId10" Type="http://schemas.openxmlformats.org/officeDocument/2006/relationships/slide" Target="slides/slide19.xml"/><Relationship Id="rId19" Type="http://schemas.openxmlformats.org/officeDocument/2006/relationships/slide" Target="slides/slide30.xml"/><Relationship Id="rId4" Type="http://schemas.openxmlformats.org/officeDocument/2006/relationships/slide" Target="slides/slide9.xml"/><Relationship Id="rId9" Type="http://schemas.openxmlformats.org/officeDocument/2006/relationships/slide" Target="slides/slide18.xml"/><Relationship Id="rId14"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charset="0"/>
              </a:defRPr>
            </a:lvl1pPr>
          </a:lstStyle>
          <a:p>
            <a:pPr>
              <a:defRPr/>
            </a:pPr>
            <a:endParaRPr lang="zh-CN" altLang="zh-CN"/>
          </a:p>
        </p:txBody>
      </p:sp>
      <p:sp>
        <p:nvSpPr>
          <p:cNvPr id="8089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charset="0"/>
              </a:defRPr>
            </a:lvl1pPr>
          </a:lstStyle>
          <a:p>
            <a:pPr>
              <a:defRPr/>
            </a:pPr>
            <a:endParaRPr lang="zh-CN" altLang="zh-CN"/>
          </a:p>
        </p:txBody>
      </p:sp>
      <p:sp>
        <p:nvSpPr>
          <p:cNvPr id="8090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charset="0"/>
              </a:defRPr>
            </a:lvl1pPr>
          </a:lstStyle>
          <a:p>
            <a:pPr>
              <a:defRPr/>
            </a:pPr>
            <a:endParaRPr lang="zh-CN" altLang="zh-CN"/>
          </a:p>
        </p:txBody>
      </p:sp>
      <p:sp>
        <p:nvSpPr>
          <p:cNvPr id="8090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Times" charset="0"/>
              </a:defRPr>
            </a:lvl1pPr>
          </a:lstStyle>
          <a:p>
            <a:pPr>
              <a:defRPr/>
            </a:pPr>
            <a:fld id="{7A02A757-95B5-4748-8B17-C00BD2D76DFD}" type="slidenum">
              <a:rPr lang="en-US" altLang="zh-CN"/>
              <a:pPr>
                <a:defRPr/>
              </a:pPr>
              <a:t>‹#›</a:t>
            </a:fld>
            <a:endParaRPr lang="en-US" altLang="zh-CN"/>
          </a:p>
        </p:txBody>
      </p:sp>
    </p:spTree>
    <p:extLst>
      <p:ext uri="{BB962C8B-B14F-4D97-AF65-F5344CB8AC3E}">
        <p14:creationId xmlns:p14="http://schemas.microsoft.com/office/powerpoint/2010/main" val="192295996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smtClean="0">
                <a:latin typeface="Times" charset="0"/>
              </a:defRPr>
            </a:lvl1pPr>
          </a:lstStyle>
          <a:p>
            <a:pPr>
              <a:defRPr/>
            </a:pPr>
            <a:endParaRPr lang="zh-CN" altLang="zh-CN"/>
          </a:p>
        </p:txBody>
      </p:sp>
      <p:sp>
        <p:nvSpPr>
          <p:cNvPr id="59395"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smtClean="0">
                <a:latin typeface="Times" charset="0"/>
              </a:defRPr>
            </a:lvl1pPr>
          </a:lstStyle>
          <a:p>
            <a:pPr>
              <a:defRPr/>
            </a:pPr>
            <a:endParaRPr lang="zh-CN" altLang="zh-CN"/>
          </a:p>
        </p:txBody>
      </p:sp>
      <p:sp>
        <p:nvSpPr>
          <p:cNvPr id="1946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59397"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9398"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smtClean="0">
                <a:latin typeface="Times" charset="0"/>
              </a:defRPr>
            </a:lvl1pPr>
          </a:lstStyle>
          <a:p>
            <a:pPr>
              <a:defRPr/>
            </a:pPr>
            <a:endParaRPr lang="zh-CN" altLang="zh-CN"/>
          </a:p>
        </p:txBody>
      </p:sp>
      <p:sp>
        <p:nvSpPr>
          <p:cNvPr id="59399"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smtClean="0">
                <a:latin typeface="Times" charset="0"/>
              </a:defRPr>
            </a:lvl1pPr>
          </a:lstStyle>
          <a:p>
            <a:pPr>
              <a:defRPr/>
            </a:pPr>
            <a:fld id="{A5970D58-76B7-4AA6-8D20-F592C624C463}" type="slidenum">
              <a:rPr lang="en-US" altLang="zh-CN"/>
              <a:pPr>
                <a:defRPr/>
              </a:pPr>
              <a:t>‹#›</a:t>
            </a:fld>
            <a:endParaRPr lang="en-US" altLang="zh-CN"/>
          </a:p>
        </p:txBody>
      </p:sp>
    </p:spTree>
    <p:extLst>
      <p:ext uri="{BB962C8B-B14F-4D97-AF65-F5344CB8AC3E}">
        <p14:creationId xmlns:p14="http://schemas.microsoft.com/office/powerpoint/2010/main" val="390888446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128"/>
        <a:cs typeface="ＭＳ Ｐゴシック" charset="-128"/>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5</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1A8E087E-518D-4FDC-9569-20ADE6BE83EC}" type="slidenum">
              <a:rPr lang="en-US" altLang="zh-CN"/>
              <a:pPr/>
              <a:t>14</a:t>
            </a:fld>
            <a:endParaRPr lang="en-US" altLang="zh-CN"/>
          </a:p>
        </p:txBody>
      </p:sp>
      <p:sp>
        <p:nvSpPr>
          <p:cNvPr id="23555" name="Rectangle 2"/>
          <p:cNvSpPr>
            <a:spLocks noGrp="1" noRot="1" noChangeAspect="1" noChangeArrowheads="1" noTextEdit="1"/>
          </p:cNvSpPr>
          <p:nvPr>
            <p:ph type="sldImg"/>
          </p:nvPr>
        </p:nvSpPr>
        <p:spPr>
          <a:solidFill>
            <a:srgbClr val="FFFFFF"/>
          </a:solidFill>
          <a:ln/>
        </p:spPr>
      </p:sp>
      <p:sp>
        <p:nvSpPr>
          <p:cNvPr id="23556" name="Rectangle 3"/>
          <p:cNvSpPr>
            <a:spLocks noGrp="1" noChangeArrowheads="1"/>
          </p:cNvSpPr>
          <p:nvPr>
            <p:ph type="body" idx="1"/>
          </p:nvPr>
        </p:nvSpPr>
        <p:spPr>
          <a:solidFill>
            <a:srgbClr val="FFFFFF"/>
          </a:solidFill>
          <a:ln>
            <a:solidFill>
              <a:srgbClr val="000000"/>
            </a:solidFill>
          </a:ln>
        </p:spPr>
        <p:txBody>
          <a:bodyPr/>
          <a:lstStyle/>
          <a:p>
            <a:endParaRPr lang="sv-SE" altLang="zh-CN"/>
          </a:p>
        </p:txBody>
      </p:sp>
    </p:spTree>
    <p:extLst>
      <p:ext uri="{BB962C8B-B14F-4D97-AF65-F5344CB8AC3E}">
        <p14:creationId xmlns:p14="http://schemas.microsoft.com/office/powerpoint/2010/main" val="2644626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7"/>
          <p:cNvSpPr>
            <a:spLocks noGrp="1" noChangeArrowheads="1"/>
          </p:cNvSpPr>
          <p:nvPr>
            <p:ph type="sldNum" sz="quarter" idx="5"/>
          </p:nvPr>
        </p:nvSpPr>
        <p:spPr>
          <a:noFill/>
        </p:spPr>
        <p:txBody>
          <a:bodyPr/>
          <a:lstStyle/>
          <a:p>
            <a:fld id="{F6929CD0-CE29-4338-8F96-295858F57F3B}" type="slidenum">
              <a:rPr lang="en-US" altLang="zh-CN"/>
              <a:pPr/>
              <a:t>15</a:t>
            </a:fld>
            <a:endParaRPr lang="en-US" altLang="zh-CN"/>
          </a:p>
        </p:txBody>
      </p:sp>
      <p:sp>
        <p:nvSpPr>
          <p:cNvPr id="24579" name="Rectangle 2"/>
          <p:cNvSpPr>
            <a:spLocks noGrp="1" noRot="1" noChangeAspect="1" noChangeArrowheads="1" noTextEdit="1"/>
          </p:cNvSpPr>
          <p:nvPr>
            <p:ph type="sldImg"/>
          </p:nvPr>
        </p:nvSpPr>
        <p:spPr>
          <a:solidFill>
            <a:srgbClr val="FFFFFF"/>
          </a:solidFill>
          <a:ln/>
        </p:spPr>
      </p:sp>
      <p:sp>
        <p:nvSpPr>
          <p:cNvPr id="24580" name="Rectangle 3"/>
          <p:cNvSpPr>
            <a:spLocks noGrp="1" noChangeArrowheads="1"/>
          </p:cNvSpPr>
          <p:nvPr>
            <p:ph type="body" idx="1"/>
          </p:nvPr>
        </p:nvSpPr>
        <p:spPr>
          <a:solidFill>
            <a:srgbClr val="FFFFFF"/>
          </a:solidFill>
          <a:ln>
            <a:solidFill>
              <a:srgbClr val="000000"/>
            </a:solidFill>
          </a:ln>
        </p:spPr>
        <p:txBody>
          <a:bodyPr/>
          <a:lstStyle/>
          <a:p>
            <a:endParaRPr lang="sv-SE" altLang="zh-CN"/>
          </a:p>
        </p:txBody>
      </p:sp>
    </p:spTree>
    <p:extLst>
      <p:ext uri="{BB962C8B-B14F-4D97-AF65-F5344CB8AC3E}">
        <p14:creationId xmlns:p14="http://schemas.microsoft.com/office/powerpoint/2010/main" val="18486296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p:spPr>
        <p:txBody>
          <a:bodyPr/>
          <a:lstStyle/>
          <a:p>
            <a:fld id="{82B11BEB-8EAC-4248-B1BE-76D0E343BE94}" type="slidenum">
              <a:rPr lang="en-US" altLang="zh-CN"/>
              <a:pPr/>
              <a:t>16</a:t>
            </a:fld>
            <a:endParaRPr lang="en-US" altLang="zh-CN"/>
          </a:p>
        </p:txBody>
      </p:sp>
      <p:sp>
        <p:nvSpPr>
          <p:cNvPr id="25603" name="Rectangle 2"/>
          <p:cNvSpPr>
            <a:spLocks noGrp="1" noRot="1" noChangeAspect="1" noChangeArrowheads="1" noTextEdit="1"/>
          </p:cNvSpPr>
          <p:nvPr>
            <p:ph type="sldImg"/>
          </p:nvPr>
        </p:nvSpPr>
        <p:spPr>
          <a:solidFill>
            <a:srgbClr val="FFFFFF"/>
          </a:solidFill>
          <a:ln/>
        </p:spPr>
      </p:sp>
      <p:sp>
        <p:nvSpPr>
          <p:cNvPr id="25604" name="Rectangle 3"/>
          <p:cNvSpPr>
            <a:spLocks noGrp="1" noChangeArrowheads="1"/>
          </p:cNvSpPr>
          <p:nvPr>
            <p:ph type="body" idx="1"/>
          </p:nvPr>
        </p:nvSpPr>
        <p:spPr>
          <a:solidFill>
            <a:srgbClr val="FFFFFF"/>
          </a:solidFill>
          <a:ln>
            <a:solidFill>
              <a:srgbClr val="000000"/>
            </a:solidFill>
          </a:ln>
        </p:spPr>
        <p:txBody>
          <a:bodyPr/>
          <a:lstStyle/>
          <a:p>
            <a:endParaRPr lang="sv-SE" altLang="zh-CN"/>
          </a:p>
        </p:txBody>
      </p:sp>
    </p:spTree>
    <p:extLst>
      <p:ext uri="{BB962C8B-B14F-4D97-AF65-F5344CB8AC3E}">
        <p14:creationId xmlns:p14="http://schemas.microsoft.com/office/powerpoint/2010/main" val="13932169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17</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18</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19</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20</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p:spPr>
        <p:txBody>
          <a:bodyPr/>
          <a:lstStyle/>
          <a:p>
            <a:fld id="{7FA43290-918A-437D-863B-B883F4F39B25}" type="slidenum">
              <a:rPr lang="en-US" altLang="zh-CN"/>
              <a:pPr/>
              <a:t>21</a:t>
            </a:fld>
            <a:endParaRPr lang="en-US" altLang="zh-CN"/>
          </a:p>
        </p:txBody>
      </p:sp>
      <p:sp>
        <p:nvSpPr>
          <p:cNvPr id="32771" name="Rectangle 2"/>
          <p:cNvSpPr>
            <a:spLocks noGrp="1" noRot="1" noChangeAspect="1" noChangeArrowheads="1" noTextEdit="1"/>
          </p:cNvSpPr>
          <p:nvPr>
            <p:ph type="sldImg"/>
          </p:nvPr>
        </p:nvSpPr>
        <p:spPr>
          <a:solidFill>
            <a:srgbClr val="FFFFFF"/>
          </a:solidFill>
          <a:ln/>
        </p:spPr>
      </p:sp>
      <p:sp>
        <p:nvSpPr>
          <p:cNvPr id="32772" name="Rectangle 3"/>
          <p:cNvSpPr>
            <a:spLocks noGrp="1" noChangeArrowheads="1"/>
          </p:cNvSpPr>
          <p:nvPr>
            <p:ph type="body" idx="1"/>
          </p:nvPr>
        </p:nvSpPr>
        <p:spPr>
          <a:solidFill>
            <a:srgbClr val="FFFFFF"/>
          </a:solidFill>
          <a:ln>
            <a:solidFill>
              <a:srgbClr val="000000"/>
            </a:solidFill>
          </a:ln>
        </p:spPr>
        <p:txBody>
          <a:bodyPr/>
          <a:lstStyle/>
          <a:p>
            <a:endParaRPr lang="sv-SE" altLang="zh-CN"/>
          </a:p>
        </p:txBody>
      </p:sp>
    </p:spTree>
    <p:extLst>
      <p:ext uri="{BB962C8B-B14F-4D97-AF65-F5344CB8AC3E}">
        <p14:creationId xmlns:p14="http://schemas.microsoft.com/office/powerpoint/2010/main" val="10985262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22</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23</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8425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6</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25</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84256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26</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84256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27</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84256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28</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84256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29</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84256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30</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84256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32</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84256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34</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2308425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p:spPr>
        <p:txBody>
          <a:bodyPr/>
          <a:lstStyle/>
          <a:p>
            <a:fld id="{64C37B7A-7C2C-4013-B410-77CD114988C8}" type="slidenum">
              <a:rPr lang="en-US" altLang="zh-CN"/>
              <a:pPr/>
              <a:t>35</a:t>
            </a:fld>
            <a:endParaRPr lang="en-US" altLang="zh-CN"/>
          </a:p>
        </p:txBody>
      </p:sp>
      <p:sp>
        <p:nvSpPr>
          <p:cNvPr id="31747" name="Rectangle 2"/>
          <p:cNvSpPr>
            <a:spLocks noGrp="1" noRot="1" noChangeAspect="1" noChangeArrowheads="1" noTextEdit="1"/>
          </p:cNvSpPr>
          <p:nvPr>
            <p:ph type="sldImg"/>
          </p:nvPr>
        </p:nvSpPr>
        <p:spPr>
          <a:solidFill>
            <a:srgbClr val="FFFFFF"/>
          </a:solidFill>
          <a:ln/>
        </p:spPr>
      </p:sp>
      <p:sp>
        <p:nvSpPr>
          <p:cNvPr id="31748" name="Rectangle 3"/>
          <p:cNvSpPr>
            <a:spLocks noGrp="1" noChangeArrowheads="1"/>
          </p:cNvSpPr>
          <p:nvPr>
            <p:ph type="body" idx="1"/>
          </p:nvPr>
        </p:nvSpPr>
        <p:spPr>
          <a:solidFill>
            <a:srgbClr val="FFFFFF"/>
          </a:solidFill>
          <a:ln>
            <a:solidFill>
              <a:srgbClr val="000000"/>
            </a:solidFill>
          </a:ln>
        </p:spPr>
        <p:txBody>
          <a:bodyPr/>
          <a:lstStyle/>
          <a:p>
            <a:endParaRPr lang="sv-SE" altLang="zh-CN"/>
          </a:p>
        </p:txBody>
      </p:sp>
    </p:spTree>
    <p:extLst>
      <p:ext uri="{BB962C8B-B14F-4D97-AF65-F5344CB8AC3E}">
        <p14:creationId xmlns:p14="http://schemas.microsoft.com/office/powerpoint/2010/main" val="1460281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p:spPr>
        <p:txBody>
          <a:bodyPr/>
          <a:lstStyle/>
          <a:p>
            <a:fld id="{6625239F-1BE9-4334-8431-699E818C8B6A}" type="slidenum">
              <a:rPr lang="en-US" altLang="zh-CN"/>
              <a:pPr/>
              <a:t>36</a:t>
            </a:fld>
            <a:endParaRPr lang="en-US" altLang="zh-CN"/>
          </a:p>
        </p:txBody>
      </p:sp>
      <p:sp>
        <p:nvSpPr>
          <p:cNvPr id="30723" name="Rectangle 2"/>
          <p:cNvSpPr>
            <a:spLocks noGrp="1" noRot="1" noChangeAspect="1" noChangeArrowheads="1" noTextEdit="1"/>
          </p:cNvSpPr>
          <p:nvPr>
            <p:ph type="sldImg"/>
          </p:nvPr>
        </p:nvSpPr>
        <p:spPr>
          <a:solidFill>
            <a:srgbClr val="FFFFFF"/>
          </a:solidFill>
          <a:ln/>
        </p:spPr>
      </p:sp>
      <p:sp>
        <p:nvSpPr>
          <p:cNvPr id="30724" name="Rectangle 3"/>
          <p:cNvSpPr>
            <a:spLocks noGrp="1" noChangeArrowheads="1"/>
          </p:cNvSpPr>
          <p:nvPr>
            <p:ph type="body" idx="1"/>
          </p:nvPr>
        </p:nvSpPr>
        <p:spPr>
          <a:solidFill>
            <a:srgbClr val="FFFFFF"/>
          </a:solidFill>
          <a:ln>
            <a:solidFill>
              <a:srgbClr val="000000"/>
            </a:solidFill>
          </a:ln>
        </p:spPr>
        <p:txBody>
          <a:bodyPr/>
          <a:lstStyle/>
          <a:p>
            <a:endParaRPr lang="sv-SE" altLang="zh-CN"/>
          </a:p>
        </p:txBody>
      </p:sp>
    </p:spTree>
    <p:extLst>
      <p:ext uri="{BB962C8B-B14F-4D97-AF65-F5344CB8AC3E}">
        <p14:creationId xmlns:p14="http://schemas.microsoft.com/office/powerpoint/2010/main" val="10697756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7</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0709FF80-87C7-483C-A79F-D31E5982EC84}" type="slidenum">
              <a:rPr lang="en-US" altLang="zh-CN"/>
              <a:pPr/>
              <a:t>8</a:t>
            </a:fld>
            <a:endParaRPr lang="en-US" altLang="zh-CN"/>
          </a:p>
        </p:txBody>
      </p:sp>
      <p:sp>
        <p:nvSpPr>
          <p:cNvPr id="21507" name="Rectangle 2"/>
          <p:cNvSpPr>
            <a:spLocks noGrp="1" noRot="1" noChangeAspect="1" noChangeArrowheads="1" noTextEdit="1"/>
          </p:cNvSpPr>
          <p:nvPr>
            <p:ph type="sldImg"/>
          </p:nvPr>
        </p:nvSpPr>
        <p:spPr>
          <a:solidFill>
            <a:srgbClr val="FFFFFF"/>
          </a:solidFill>
          <a:ln/>
        </p:spPr>
      </p:sp>
      <p:sp>
        <p:nvSpPr>
          <p:cNvPr id="21508" name="Rectangle 3"/>
          <p:cNvSpPr>
            <a:spLocks noGrp="1" noChangeArrowheads="1"/>
          </p:cNvSpPr>
          <p:nvPr>
            <p:ph type="body" idx="1"/>
          </p:nvPr>
        </p:nvSpPr>
        <p:spPr>
          <a:solidFill>
            <a:srgbClr val="FFFFFF"/>
          </a:solidFill>
          <a:ln>
            <a:solidFill>
              <a:srgbClr val="000000"/>
            </a:solidFill>
          </a:ln>
        </p:spPr>
        <p:txBody>
          <a:bodyPr/>
          <a:lstStyle/>
          <a:p>
            <a:endParaRPr lang="sv-SE" altLang="zh-CN"/>
          </a:p>
        </p:txBody>
      </p:sp>
    </p:spTree>
    <p:extLst>
      <p:ext uri="{BB962C8B-B14F-4D97-AF65-F5344CB8AC3E}">
        <p14:creationId xmlns:p14="http://schemas.microsoft.com/office/powerpoint/2010/main" val="26610656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9</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10</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11</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392D127F-B0BD-4C0B-B646-65EEE71C6632}" type="slidenum">
              <a:rPr lang="en-US" altLang="zh-CN"/>
              <a:pPr/>
              <a:t>12</a:t>
            </a:fld>
            <a:endParaRPr lang="en-US" altLang="zh-CN"/>
          </a:p>
        </p:txBody>
      </p:sp>
      <p:sp>
        <p:nvSpPr>
          <p:cNvPr id="22531" name="Rectangle 2"/>
          <p:cNvSpPr>
            <a:spLocks noGrp="1" noRot="1" noChangeAspect="1" noChangeArrowheads="1" noTextEdit="1"/>
          </p:cNvSpPr>
          <p:nvPr>
            <p:ph type="sldImg"/>
          </p:nvPr>
        </p:nvSpPr>
        <p:spPr>
          <a:solidFill>
            <a:srgbClr val="FFFFFF"/>
          </a:solidFill>
          <a:ln/>
        </p:spPr>
      </p:sp>
      <p:sp>
        <p:nvSpPr>
          <p:cNvPr id="22532" name="Rectangle 3"/>
          <p:cNvSpPr>
            <a:spLocks noGrp="1" noChangeArrowheads="1"/>
          </p:cNvSpPr>
          <p:nvPr>
            <p:ph type="body" idx="1"/>
          </p:nvPr>
        </p:nvSpPr>
        <p:spPr>
          <a:solidFill>
            <a:srgbClr val="FFFFFF"/>
          </a:solidFill>
          <a:ln>
            <a:solidFill>
              <a:srgbClr val="000000"/>
            </a:solidFill>
          </a:ln>
        </p:spPr>
        <p:txBody>
          <a:bodyPr/>
          <a:lstStyle/>
          <a:p>
            <a:endParaRPr lang="sv-SE" altLang="zh-CN"/>
          </a:p>
        </p:txBody>
      </p:sp>
    </p:spTree>
    <p:extLst>
      <p:ext uri="{BB962C8B-B14F-4D97-AF65-F5344CB8AC3E}">
        <p14:creationId xmlns:p14="http://schemas.microsoft.com/office/powerpoint/2010/main" val="21880872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7"/>
          <p:cNvSpPr>
            <a:spLocks noGrp="1" noChangeArrowheads="1"/>
          </p:cNvSpPr>
          <p:nvPr>
            <p:ph type="sldNum" sz="quarter" idx="5"/>
          </p:nvPr>
        </p:nvSpPr>
        <p:spPr>
          <a:noFill/>
        </p:spPr>
        <p:txBody>
          <a:bodyPr/>
          <a:lstStyle/>
          <a:p>
            <a:fld id="{62B9DE93-D435-4B37-8BA4-4564F45381DC}" type="slidenum">
              <a:rPr lang="en-US" smtClean="0"/>
              <a:pPr/>
              <a:t>13</a:t>
            </a:fld>
            <a:endParaRPr lang="en-US"/>
          </a:p>
        </p:txBody>
      </p:sp>
      <p:sp>
        <p:nvSpPr>
          <p:cNvPr id="21506" name="Rectangle 2"/>
          <p:cNvSpPr>
            <a:spLocks noGrp="1" noRot="1" noChangeAspect="1" noChangeArrowheads="1" noTextEdit="1"/>
          </p:cNvSpPr>
          <p:nvPr>
            <p:ph type="sldImg"/>
          </p:nvPr>
        </p:nvSpPr>
        <p:spPr>
          <a:ln/>
        </p:spPr>
      </p:sp>
      <p:sp>
        <p:nvSpPr>
          <p:cNvPr id="215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08425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FEAE4FFC-CFE3-406D-988A-A959F9C54F03}"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35A31779-4E83-4D6D-A039-B4F136BAEE9F}"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705FFAF7-D666-4AE3-8D66-2B0979B1CC43}"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F8F39807-61C9-40F7-ADE8-C3C66555B5EC}"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a:ln/>
        </p:spPr>
        <p:txBody>
          <a:bodyPr/>
          <a:lstStyle>
            <a:lvl1pPr>
              <a:defRPr/>
            </a:lvl1pPr>
          </a:lstStyle>
          <a:p>
            <a:pPr>
              <a:defRPr/>
            </a:pPr>
            <a:fld id="{7B52457E-5E96-43C2-9847-946FA6B13A93}"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9E5075DC-B38B-470E-8A9A-72C0684BC510}"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9" name="Rectangle 6"/>
          <p:cNvSpPr>
            <a:spLocks noGrp="1" noChangeArrowheads="1"/>
          </p:cNvSpPr>
          <p:nvPr>
            <p:ph type="sldNum" sz="quarter" idx="12"/>
          </p:nvPr>
        </p:nvSpPr>
        <p:spPr>
          <a:ln/>
        </p:spPr>
        <p:txBody>
          <a:bodyPr/>
          <a:lstStyle>
            <a:lvl1pPr>
              <a:defRPr/>
            </a:lvl1pPr>
          </a:lstStyle>
          <a:p>
            <a:pPr>
              <a:defRPr/>
            </a:pPr>
            <a:fld id="{A6055EC1-D2A4-47BC-B2BA-192BF45791E2}"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5" name="Rectangle 6"/>
          <p:cNvSpPr>
            <a:spLocks noGrp="1" noChangeArrowheads="1"/>
          </p:cNvSpPr>
          <p:nvPr>
            <p:ph type="sldNum" sz="quarter" idx="12"/>
          </p:nvPr>
        </p:nvSpPr>
        <p:spPr>
          <a:ln/>
        </p:spPr>
        <p:txBody>
          <a:bodyPr/>
          <a:lstStyle>
            <a:lvl1pPr>
              <a:defRPr/>
            </a:lvl1pPr>
          </a:lstStyle>
          <a:p>
            <a:pPr>
              <a:defRPr/>
            </a:pPr>
            <a:fld id="{602B2D89-9C7C-4E2C-BF5B-F4BCF6F87574}"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4" name="Rectangle 6"/>
          <p:cNvSpPr>
            <a:spLocks noGrp="1" noChangeArrowheads="1"/>
          </p:cNvSpPr>
          <p:nvPr>
            <p:ph type="sldNum" sz="quarter" idx="12"/>
          </p:nvPr>
        </p:nvSpPr>
        <p:spPr>
          <a:ln/>
        </p:spPr>
        <p:txBody>
          <a:bodyPr/>
          <a:lstStyle>
            <a:lvl1pPr>
              <a:defRPr/>
            </a:lvl1pPr>
          </a:lstStyle>
          <a:p>
            <a:pPr>
              <a:defRPr/>
            </a:pPr>
            <a:fld id="{49F0433F-244B-413D-8EB3-6E68C16F27DE}"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1CC858DF-1F43-4709-85C5-BCE974AA04C4}"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zh-CN" altLang="zh-CN"/>
          </a:p>
        </p:txBody>
      </p:sp>
      <p:sp>
        <p:nvSpPr>
          <p:cNvPr id="7" name="Rectangle 6"/>
          <p:cNvSpPr>
            <a:spLocks noGrp="1" noChangeArrowheads="1"/>
          </p:cNvSpPr>
          <p:nvPr>
            <p:ph type="sldNum" sz="quarter" idx="12"/>
          </p:nvPr>
        </p:nvSpPr>
        <p:spPr>
          <a:ln/>
        </p:spPr>
        <p:txBody>
          <a:bodyPr/>
          <a:lstStyle>
            <a:lvl1pPr>
              <a:defRPr/>
            </a:lvl1pPr>
          </a:lstStyle>
          <a:p>
            <a:pPr>
              <a:defRPr/>
            </a:pPr>
            <a:fld id="{DC2473F6-8565-46DA-A48F-3F9A6B99C72B}"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smtClean="0">
                <a:latin typeface="Times" charset="0"/>
              </a:defRPr>
            </a:lvl1pPr>
          </a:lstStyle>
          <a:p>
            <a:pPr>
              <a:defRPr/>
            </a:pPr>
            <a:endParaRPr lang="zh-CN"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smtClean="0">
                <a:latin typeface="Times" charset="0"/>
              </a:defRPr>
            </a:lvl1pPr>
          </a:lstStyle>
          <a:p>
            <a:pPr>
              <a:defRPr/>
            </a:pPr>
            <a:endParaRPr lang="zh-CN"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smtClean="0">
                <a:latin typeface="Times" charset="0"/>
              </a:defRPr>
            </a:lvl1pPr>
          </a:lstStyle>
          <a:p>
            <a:pPr>
              <a:defRPr/>
            </a:pPr>
            <a:fld id="{CAEAA8E9-AED5-496B-B8B4-F78918D8DDFB}"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a:solidFill>
            <a:schemeClr val="tx2"/>
          </a:solidFill>
          <a:latin typeface="+mj-lt"/>
          <a:ea typeface="ＭＳ Ｐゴシック" charset="-128"/>
          <a:cs typeface="ＭＳ Ｐゴシック" charset="-128"/>
        </a:defRPr>
      </a:lvl1pPr>
      <a:lvl2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2pPr>
      <a:lvl3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3pPr>
      <a:lvl4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4pPr>
      <a:lvl5pPr algn="ctr" rtl="0" eaLnBrk="0" fontAlgn="base" hangingPunct="0">
        <a:spcBef>
          <a:spcPct val="0"/>
        </a:spcBef>
        <a:spcAft>
          <a:spcPct val="0"/>
        </a:spcAft>
        <a:defRPr sz="4400">
          <a:solidFill>
            <a:schemeClr val="tx2"/>
          </a:solidFill>
          <a:latin typeface="Times" charset="0"/>
          <a:ea typeface="ＭＳ Ｐゴシック" charset="-128"/>
          <a:cs typeface="ＭＳ Ｐゴシック" charset="-128"/>
        </a:defRPr>
      </a:lvl5pPr>
      <a:lvl6pPr marL="457200" algn="ctr" rtl="0" eaLnBrk="0" fontAlgn="base" hangingPunct="0">
        <a:spcBef>
          <a:spcPct val="0"/>
        </a:spcBef>
        <a:spcAft>
          <a:spcPct val="0"/>
        </a:spcAft>
        <a:defRPr sz="4400">
          <a:solidFill>
            <a:schemeClr val="tx2"/>
          </a:solidFill>
          <a:latin typeface="Times" charset="0"/>
        </a:defRPr>
      </a:lvl6pPr>
      <a:lvl7pPr marL="914400" algn="ctr" rtl="0" eaLnBrk="0" fontAlgn="base" hangingPunct="0">
        <a:spcBef>
          <a:spcPct val="0"/>
        </a:spcBef>
        <a:spcAft>
          <a:spcPct val="0"/>
        </a:spcAft>
        <a:defRPr sz="4400">
          <a:solidFill>
            <a:schemeClr val="tx2"/>
          </a:solidFill>
          <a:latin typeface="Times" charset="0"/>
        </a:defRPr>
      </a:lvl7pPr>
      <a:lvl8pPr marL="1371600" algn="ctr" rtl="0" eaLnBrk="0" fontAlgn="base" hangingPunct="0">
        <a:spcBef>
          <a:spcPct val="0"/>
        </a:spcBef>
        <a:spcAft>
          <a:spcPct val="0"/>
        </a:spcAft>
        <a:defRPr sz="4400">
          <a:solidFill>
            <a:schemeClr val="tx2"/>
          </a:solidFill>
          <a:latin typeface="Times" charset="0"/>
        </a:defRPr>
      </a:lvl8pPr>
      <a:lvl9pPr marL="1828800" algn="ctr" rtl="0" eaLnBrk="0" fontAlgn="base" hangingPunct="0">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ＭＳ Ｐゴシック" charset="-128"/>
          <a:cs typeface="ＭＳ Ｐゴシック" charset="-128"/>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128"/>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128"/>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128"/>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128"/>
        </a:defRPr>
      </a:lvl5pPr>
      <a:lvl6pPr marL="2514600" indent="-228600" algn="l" rtl="0" eaLnBrk="0" fontAlgn="base" hangingPunct="0">
        <a:spcBef>
          <a:spcPct val="20000"/>
        </a:spcBef>
        <a:spcAft>
          <a:spcPct val="0"/>
        </a:spcAft>
        <a:buChar char="»"/>
        <a:defRPr sz="2000">
          <a:solidFill>
            <a:schemeClr val="tx1"/>
          </a:solidFill>
          <a:latin typeface="+mn-lt"/>
          <a:ea typeface="ＭＳ Ｐゴシック" charset="-128"/>
        </a:defRPr>
      </a:lvl6pPr>
      <a:lvl7pPr marL="2971800" indent="-228600" algn="l" rtl="0" eaLnBrk="0" fontAlgn="base" hangingPunct="0">
        <a:spcBef>
          <a:spcPct val="20000"/>
        </a:spcBef>
        <a:spcAft>
          <a:spcPct val="0"/>
        </a:spcAft>
        <a:buChar char="»"/>
        <a:defRPr sz="2000">
          <a:solidFill>
            <a:schemeClr val="tx1"/>
          </a:solidFill>
          <a:latin typeface="+mn-lt"/>
          <a:ea typeface="ＭＳ Ｐゴシック" charset="-128"/>
        </a:defRPr>
      </a:lvl7pPr>
      <a:lvl8pPr marL="3429000" indent="-228600" algn="l" rtl="0" eaLnBrk="0" fontAlgn="base" hangingPunct="0">
        <a:spcBef>
          <a:spcPct val="20000"/>
        </a:spcBef>
        <a:spcAft>
          <a:spcPct val="0"/>
        </a:spcAft>
        <a:buChar char="»"/>
        <a:defRPr sz="2000">
          <a:solidFill>
            <a:schemeClr val="tx1"/>
          </a:solidFill>
          <a:latin typeface="+mn-lt"/>
          <a:ea typeface="ＭＳ Ｐゴシック" charset="-128"/>
        </a:defRPr>
      </a:lvl8pPr>
      <a:lvl9pPr marL="3886200" indent="-228600" algn="l" rtl="0" eaLnBrk="0" fontAlgn="base" hangingPunct="0">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6.tif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19.tiff"/><Relationship Id="rId4" Type="http://schemas.openxmlformats.org/officeDocument/2006/relationships/image" Target="../media/image18.tiff"/></Relationships>
</file>

<file path=ppt/slides/_rels/slide21.xml.rels><?xml version="1.0" encoding="UTF-8" standalone="yes"?>
<Relationships xmlns="http://schemas.openxmlformats.org/package/2006/relationships"><Relationship Id="rId3" Type="http://schemas.openxmlformats.org/officeDocument/2006/relationships/image" Target="../media/image20.tif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1.tiff"/></Relationships>
</file>

<file path=ppt/slides/_rels/slide22.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6.tiff"/><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9.tiff"/><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35.tiff"/><Relationship Id="rId4" Type="http://schemas.openxmlformats.org/officeDocument/2006/relationships/image" Target="../media/image34.tiff"/></Relationships>
</file>

<file path=ppt/slides/_rels/slide33.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7.tiff"/><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8.tiff"/></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0.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14282" y="1571612"/>
            <a:ext cx="8501122" cy="2123658"/>
          </a:xfrm>
          <a:prstGeom prst="rect">
            <a:avLst/>
          </a:prstGeom>
          <a:noFill/>
        </p:spPr>
        <p:txBody>
          <a:bodyPr wrap="square" rtlCol="0">
            <a:spAutoFit/>
          </a:bodyPr>
          <a:lstStyle/>
          <a:p>
            <a:pPr algn="ctr"/>
            <a:r>
              <a:rPr lang="zh-CN" altLang="en-US" sz="4400" b="1" smtClean="0">
                <a:solidFill>
                  <a:srgbClr val="0070C0"/>
                </a:solidFill>
                <a:latin typeface="宋体" pitchFamily="2" charset="-122"/>
                <a:ea typeface="宋体" pitchFamily="2" charset="-122"/>
              </a:rPr>
              <a:t>第四</a:t>
            </a:r>
            <a:r>
              <a:rPr lang="zh-CN" altLang="en-US" sz="4400" b="1" smtClean="0">
                <a:solidFill>
                  <a:srgbClr val="0070C0"/>
                </a:solidFill>
                <a:latin typeface="宋体" pitchFamily="2" charset="-122"/>
                <a:ea typeface="宋体" pitchFamily="2" charset="-122"/>
              </a:rPr>
              <a:t>章 </a:t>
            </a:r>
            <a:endParaRPr lang="en-US" altLang="zh-CN" sz="4400" b="1" dirty="0" smtClean="0">
              <a:solidFill>
                <a:srgbClr val="0070C0"/>
              </a:solidFill>
              <a:latin typeface="宋体" pitchFamily="2" charset="-122"/>
              <a:ea typeface="宋体" pitchFamily="2" charset="-122"/>
            </a:endParaRPr>
          </a:p>
          <a:p>
            <a:pPr algn="ctr"/>
            <a:endParaRPr lang="en-US" altLang="zh-CN" sz="4400" dirty="0" smtClean="0">
              <a:solidFill>
                <a:srgbClr val="0070C0"/>
              </a:solidFill>
              <a:latin typeface="宋体" pitchFamily="2" charset="-122"/>
              <a:ea typeface="宋体" pitchFamily="2" charset="-122"/>
            </a:endParaRPr>
          </a:p>
          <a:p>
            <a:pPr algn="ctr"/>
            <a:r>
              <a:rPr lang="zh-CN" altLang="en-US" sz="4400" dirty="0" smtClean="0">
                <a:solidFill>
                  <a:srgbClr val="0070C0"/>
                </a:solidFill>
                <a:latin typeface="宋体" pitchFamily="2" charset="-122"/>
                <a:ea typeface="宋体" pitchFamily="2" charset="-122"/>
              </a:rPr>
              <a:t>贸易与资源：赫克歇尔</a:t>
            </a:r>
            <a:r>
              <a:rPr lang="en-US" altLang="zh-CN" sz="4400" dirty="0" smtClean="0">
                <a:solidFill>
                  <a:srgbClr val="0070C0"/>
                </a:solidFill>
                <a:latin typeface="宋体" pitchFamily="2" charset="-122"/>
                <a:ea typeface="宋体" pitchFamily="2" charset="-122"/>
              </a:rPr>
              <a:t>-</a:t>
            </a:r>
            <a:r>
              <a:rPr lang="zh-CN" altLang="en-US" sz="4400" dirty="0" smtClean="0">
                <a:solidFill>
                  <a:srgbClr val="0070C0"/>
                </a:solidFill>
                <a:latin typeface="宋体" pitchFamily="2" charset="-122"/>
                <a:ea typeface="宋体" pitchFamily="2" charset="-122"/>
              </a:rPr>
              <a:t>俄林模型</a:t>
            </a:r>
            <a:endParaRPr lang="en-US" altLang="zh-CN" sz="4400" dirty="0">
              <a:solidFill>
                <a:srgbClr val="0070C0"/>
              </a:solidFill>
              <a:latin typeface="宋体" pitchFamily="2" charset="-122"/>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rgbClr val="0070C0"/>
                </a:solidFill>
                <a:latin typeface="宋体" pitchFamily="2" charset="-122"/>
                <a:ea typeface="宋体" pitchFamily="2" charset="-122"/>
              </a:rPr>
              <a:t>1.</a:t>
            </a:r>
            <a:r>
              <a:rPr lang="zh-CN" altLang="en-US" dirty="0">
                <a:solidFill>
                  <a:srgbClr val="0070C0"/>
                </a:solidFill>
                <a:latin typeface="宋体" pitchFamily="2" charset="-122"/>
                <a:ea typeface="宋体" pitchFamily="2" charset="-122"/>
              </a:rPr>
              <a:t>赫克歇尔</a:t>
            </a:r>
            <a:r>
              <a:rPr lang="en-US" altLang="zh-CN"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俄林模型</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假设条件</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4081117"/>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假设</a:t>
            </a:r>
            <a:r>
              <a:rPr lang="en-US" altLang="zh-CN" sz="2400" dirty="0">
                <a:solidFill>
                  <a:srgbClr val="0070C0"/>
                </a:solidFill>
                <a:latin typeface="宋体" pitchFamily="2" charset="-122"/>
                <a:ea typeface="宋体" pitchFamily="2" charset="-122"/>
              </a:rPr>
              <a:t>4</a:t>
            </a:r>
            <a:r>
              <a:rPr lang="zh-CN" altLang="en-US" sz="2400" dirty="0">
                <a:solidFill>
                  <a:srgbClr val="0070C0"/>
                </a:solidFill>
                <a:latin typeface="宋体" pitchFamily="2" charset="-122"/>
                <a:ea typeface="宋体" pitchFamily="2" charset="-122"/>
              </a:rPr>
              <a:t>：产品可以在国家之间进行自由贸易，但劳动和资本不可以在国家间流动；</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400" dirty="0">
                <a:solidFill>
                  <a:srgbClr val="FF0000"/>
                </a:solidFill>
                <a:latin typeface="宋体" pitchFamily="2" charset="-122"/>
                <a:ea typeface="宋体" pitchFamily="2" charset="-122"/>
              </a:rPr>
              <a:t>第</a:t>
            </a:r>
            <a:r>
              <a:rPr lang="en-US" altLang="zh-CN" sz="2400" dirty="0">
                <a:solidFill>
                  <a:srgbClr val="FF0000"/>
                </a:solidFill>
                <a:latin typeface="宋体" pitchFamily="2" charset="-122"/>
                <a:ea typeface="宋体" pitchFamily="2" charset="-122"/>
              </a:rPr>
              <a:t>5</a:t>
            </a:r>
            <a:r>
              <a:rPr lang="zh-CN" altLang="en-US" sz="2400" dirty="0">
                <a:solidFill>
                  <a:srgbClr val="FF0000"/>
                </a:solidFill>
                <a:latin typeface="宋体" pitchFamily="2" charset="-122"/>
                <a:ea typeface="宋体" pitchFamily="2" charset="-122"/>
              </a:rPr>
              <a:t>章探讨移民和对外直接投资；</a:t>
            </a:r>
            <a:endParaRPr lang="en-US" altLang="zh-CN" sz="2400" dirty="0">
              <a:solidFill>
                <a:srgbClr val="FF000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假设</a:t>
            </a:r>
            <a:r>
              <a:rPr lang="en-US" altLang="zh-CN" sz="2400" dirty="0">
                <a:solidFill>
                  <a:srgbClr val="0070C0"/>
                </a:solidFill>
                <a:latin typeface="宋体" pitchFamily="2" charset="-122"/>
                <a:ea typeface="宋体" pitchFamily="2" charset="-122"/>
              </a:rPr>
              <a:t>5</a:t>
            </a:r>
            <a:r>
              <a:rPr lang="zh-CN" altLang="en-US" sz="2400" dirty="0">
                <a:solidFill>
                  <a:srgbClr val="0070C0"/>
                </a:solidFill>
                <a:latin typeface="宋体" pitchFamily="2" charset="-122"/>
                <a:ea typeface="宋体" pitchFamily="2" charset="-122"/>
              </a:rPr>
              <a:t>：不同国家的生产技术水平相同；</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假设</a:t>
            </a:r>
            <a:r>
              <a:rPr lang="en-US" altLang="zh-CN" sz="2400" dirty="0">
                <a:solidFill>
                  <a:srgbClr val="0070C0"/>
                </a:solidFill>
                <a:latin typeface="宋体" pitchFamily="2" charset="-122"/>
                <a:ea typeface="宋体" pitchFamily="2" charset="-122"/>
              </a:rPr>
              <a:t>6</a:t>
            </a:r>
            <a:r>
              <a:rPr lang="zh-CN" altLang="en-US" sz="2400" dirty="0">
                <a:solidFill>
                  <a:srgbClr val="0070C0"/>
                </a:solidFill>
                <a:latin typeface="宋体" pitchFamily="2" charset="-122"/>
                <a:ea typeface="宋体" pitchFamily="2" charset="-122"/>
              </a:rPr>
              <a:t>：不同国家的消费者偏好相同，不随收入水平变动而变动；</a:t>
            </a:r>
            <a:endParaRPr lang="en-US" altLang="zh-CN" sz="2400" dirty="0">
              <a:solidFill>
                <a:srgbClr val="0070C0"/>
              </a:solidFill>
              <a:latin typeface="宋体" pitchFamily="2" charset="-122"/>
              <a:ea typeface="宋体" pitchFamily="2" charset="-122"/>
            </a:endParaRPr>
          </a:p>
          <a:p>
            <a:pPr>
              <a:spcBef>
                <a:spcPct val="10000"/>
              </a:spcBef>
              <a:spcAft>
                <a:spcPct val="10000"/>
              </a:spcAft>
            </a:pPr>
            <a:endParaRPr lang="en-US" sz="2400" b="0" dirty="0"/>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rgbClr val="0070C0"/>
                </a:solidFill>
                <a:latin typeface="宋体" pitchFamily="2" charset="-122"/>
                <a:ea typeface="宋体" pitchFamily="2" charset="-122"/>
              </a:rPr>
              <a:t>1.</a:t>
            </a:r>
            <a:r>
              <a:rPr lang="zh-CN" altLang="en-US" dirty="0">
                <a:solidFill>
                  <a:srgbClr val="0070C0"/>
                </a:solidFill>
                <a:latin typeface="宋体" pitchFamily="2" charset="-122"/>
                <a:ea typeface="宋体" pitchFamily="2" charset="-122"/>
              </a:rPr>
              <a:t>赫克歇尔</a:t>
            </a:r>
            <a:r>
              <a:rPr lang="en-US" altLang="zh-CN"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俄林模型</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无贸易均衡</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5102935"/>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母国和外国的</a:t>
            </a:r>
            <a:r>
              <a:rPr lang="en-US" altLang="zh-CN" sz="2400" dirty="0">
                <a:solidFill>
                  <a:srgbClr val="0070C0"/>
                </a:solidFill>
                <a:latin typeface="宋体" pitchFamily="2" charset="-122"/>
                <a:ea typeface="宋体" pitchFamily="2" charset="-122"/>
              </a:rPr>
              <a:t>PPF</a:t>
            </a:r>
            <a:r>
              <a:rPr lang="zh-CN" altLang="en-US" sz="2400" dirty="0">
                <a:solidFill>
                  <a:srgbClr val="0070C0"/>
                </a:solidFill>
                <a:latin typeface="宋体" pitchFamily="2" charset="-122"/>
                <a:ea typeface="宋体" pitchFamily="2" charset="-122"/>
              </a:rPr>
              <a:t>差异；</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母国为资本丰裕，</a:t>
            </a:r>
            <a:r>
              <a:rPr lang="en-US" altLang="zh-CN" sz="2000" dirty="0">
                <a:solidFill>
                  <a:srgbClr val="0070C0"/>
                </a:solidFill>
                <a:latin typeface="宋体" pitchFamily="2" charset="-122"/>
                <a:ea typeface="宋体" pitchFamily="2" charset="-122"/>
              </a:rPr>
              <a:t>PPF</a:t>
            </a:r>
            <a:r>
              <a:rPr lang="zh-CN" altLang="en-US" sz="2000" dirty="0">
                <a:solidFill>
                  <a:srgbClr val="0070C0"/>
                </a:solidFill>
                <a:latin typeface="宋体" pitchFamily="2" charset="-122"/>
                <a:ea typeface="宋体" pitchFamily="2" charset="-122"/>
              </a:rPr>
              <a:t>曲线偏向资本密集型产品</a:t>
            </a:r>
            <a:r>
              <a:rPr lang="en-US" altLang="zh-CN" sz="2000" dirty="0">
                <a:solidFill>
                  <a:srgbClr val="0070C0"/>
                </a:solidFill>
                <a:latin typeface="宋体" pitchFamily="2" charset="-122"/>
                <a:ea typeface="宋体" pitchFamily="2" charset="-122"/>
              </a:rPr>
              <a:t>——</a:t>
            </a:r>
            <a:r>
              <a:rPr lang="zh-CN" altLang="en-US" sz="2000" dirty="0">
                <a:solidFill>
                  <a:srgbClr val="0070C0"/>
                </a:solidFill>
                <a:latin typeface="宋体" pitchFamily="2" charset="-122"/>
                <a:ea typeface="宋体" pitchFamily="2" charset="-122"/>
              </a:rPr>
              <a:t>计算机；</a:t>
            </a:r>
            <a:endParaRPr lang="en-US" altLang="zh-CN" sz="20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外国为劳动丰裕，</a:t>
            </a:r>
            <a:r>
              <a:rPr lang="en-US" altLang="zh-CN" sz="2000" dirty="0">
                <a:solidFill>
                  <a:srgbClr val="0070C0"/>
                </a:solidFill>
                <a:latin typeface="宋体" pitchFamily="2" charset="-122"/>
                <a:ea typeface="宋体" pitchFamily="2" charset="-122"/>
              </a:rPr>
              <a:t>PPF</a:t>
            </a:r>
            <a:r>
              <a:rPr lang="zh-CN" altLang="en-US" sz="2000" dirty="0">
                <a:solidFill>
                  <a:srgbClr val="0070C0"/>
                </a:solidFill>
                <a:latin typeface="宋体" pitchFamily="2" charset="-122"/>
                <a:ea typeface="宋体" pitchFamily="2" charset="-122"/>
              </a:rPr>
              <a:t>曲线偏向劳动密集型产品</a:t>
            </a:r>
            <a:r>
              <a:rPr lang="en-US" altLang="zh-CN" sz="2000" dirty="0">
                <a:solidFill>
                  <a:srgbClr val="0070C0"/>
                </a:solidFill>
                <a:latin typeface="宋体" pitchFamily="2" charset="-122"/>
                <a:ea typeface="宋体" pitchFamily="2" charset="-122"/>
              </a:rPr>
              <a:t>——</a:t>
            </a:r>
            <a:r>
              <a:rPr lang="zh-CN" altLang="en-US" sz="2000" dirty="0">
                <a:solidFill>
                  <a:srgbClr val="0070C0"/>
                </a:solidFill>
                <a:latin typeface="宋体" pitchFamily="2" charset="-122"/>
                <a:ea typeface="宋体" pitchFamily="2" charset="-122"/>
              </a:rPr>
              <a:t>鞋</a:t>
            </a:r>
            <a:endParaRPr lang="en-US" altLang="zh-CN" sz="20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两国多增加一单位计算机生产所愿意放弃的鞋数量是不一样的；</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p"/>
            </a:pPr>
            <a:r>
              <a:rPr lang="zh-CN" altLang="en-US" sz="2000" dirty="0">
                <a:solidFill>
                  <a:srgbClr val="FF0000"/>
                </a:solidFill>
                <a:latin typeface="宋体" pitchFamily="2" charset="-122"/>
                <a:ea typeface="宋体" pitchFamily="2" charset="-122"/>
              </a:rPr>
              <a:t>母国所愿意放弃的鞋数量更少</a:t>
            </a:r>
            <a:r>
              <a:rPr lang="en-US" altLang="zh-CN" sz="2000" dirty="0">
                <a:solidFill>
                  <a:srgbClr val="FF0000"/>
                </a:solidFill>
                <a:latin typeface="宋体" pitchFamily="2" charset="-122"/>
                <a:ea typeface="宋体" pitchFamily="2" charset="-122"/>
              </a:rPr>
              <a:t>(</a:t>
            </a:r>
            <a:r>
              <a:rPr lang="zh-CN" altLang="en-US" sz="2000" dirty="0">
                <a:solidFill>
                  <a:srgbClr val="FF0000"/>
                </a:solidFill>
                <a:latin typeface="宋体" pitchFamily="2" charset="-122"/>
                <a:ea typeface="宋体" pitchFamily="2" charset="-122"/>
              </a:rPr>
              <a:t>因为劳动要素对母国而言是稀缺的，生产劳动密集的产品成本更高</a:t>
            </a:r>
            <a:r>
              <a:rPr lang="en-US" altLang="zh-CN" sz="2000" dirty="0">
                <a:solidFill>
                  <a:srgbClr val="FF0000"/>
                </a:solidFill>
                <a:latin typeface="宋体" pitchFamily="2" charset="-122"/>
                <a:ea typeface="宋体" pitchFamily="2" charset="-122"/>
              </a:rPr>
              <a:t>)</a:t>
            </a:r>
            <a:r>
              <a:rPr lang="zh-CN" altLang="en-US" sz="2000" dirty="0">
                <a:solidFill>
                  <a:srgbClr val="FF0000"/>
                </a:solidFill>
                <a:latin typeface="宋体" pitchFamily="2" charset="-122"/>
                <a:ea typeface="宋体" pitchFamily="2" charset="-122"/>
              </a:rPr>
              <a:t>，为此，生产计算机的机会成本更低，母国在生产计算机方面具有比较优势；</a:t>
            </a:r>
            <a:endParaRPr lang="en-US" altLang="zh-CN" sz="2000" dirty="0">
              <a:solidFill>
                <a:srgbClr val="FF0000"/>
              </a:solidFill>
              <a:latin typeface="宋体" pitchFamily="2" charset="-122"/>
              <a:ea typeface="宋体" pitchFamily="2" charset="-122"/>
            </a:endParaRPr>
          </a:p>
          <a:p>
            <a:pPr lvl="1">
              <a:spcBef>
                <a:spcPct val="10000"/>
              </a:spcBef>
              <a:spcAft>
                <a:spcPct val="10000"/>
              </a:spcAft>
              <a:buFont typeface="Wingdings" pitchFamily="2" charset="2"/>
              <a:buChar char="p"/>
            </a:pPr>
            <a:r>
              <a:rPr lang="zh-CN" altLang="en-US" sz="2000" dirty="0">
                <a:solidFill>
                  <a:srgbClr val="FF0000"/>
                </a:solidFill>
                <a:latin typeface="宋体" pitchFamily="2" charset="-122"/>
                <a:ea typeface="宋体" pitchFamily="2" charset="-122"/>
              </a:rPr>
              <a:t>反之，外国在生产鞋方面具有比较优势；</a:t>
            </a:r>
            <a:endParaRPr lang="en-US" altLang="zh-CN" sz="2000" dirty="0">
              <a:solidFill>
                <a:srgbClr val="FF000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由于假设两国消费者偏好一致，无差异曲线的形状将是相同的；</a:t>
            </a:r>
            <a:endParaRPr lang="en-US" sz="2400" b="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srcRect/>
          <a:stretch>
            <a:fillRect/>
          </a:stretch>
        </p:blipFill>
        <p:spPr bwMode="auto">
          <a:xfrm>
            <a:off x="144463" y="144463"/>
            <a:ext cx="8810891" cy="6284933"/>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rgbClr val="0070C0"/>
                </a:solidFill>
                <a:latin typeface="宋体" pitchFamily="2" charset="-122"/>
                <a:ea typeface="宋体" pitchFamily="2" charset="-122"/>
              </a:rPr>
              <a:t>1.</a:t>
            </a:r>
            <a:r>
              <a:rPr lang="zh-CN" altLang="en-US" dirty="0">
                <a:solidFill>
                  <a:srgbClr val="0070C0"/>
                </a:solidFill>
                <a:latin typeface="宋体" pitchFamily="2" charset="-122"/>
                <a:ea typeface="宋体" pitchFamily="2" charset="-122"/>
              </a:rPr>
              <a:t>赫克歇尔</a:t>
            </a:r>
            <a:r>
              <a:rPr lang="en-US" altLang="zh-CN"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俄林模型</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贸易均衡与国际市场供求曲线</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8291542" cy="4056495"/>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世界贸易市场上的计算机与鞋的相对价格，高于母国的计算机和鞋的相对价格，为此，母国将出口计算机；</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p"/>
            </a:pPr>
            <a:r>
              <a:rPr lang="zh-CN" altLang="en-US" sz="2000" dirty="0">
                <a:solidFill>
                  <a:srgbClr val="FF0000"/>
                </a:solidFill>
                <a:latin typeface="宋体" pitchFamily="2" charset="-122"/>
                <a:ea typeface="宋体" pitchFamily="2" charset="-122"/>
              </a:rPr>
              <a:t>新的均衡点在</a:t>
            </a:r>
            <a:r>
              <a:rPr lang="en-US" altLang="zh-CN" sz="2000" dirty="0">
                <a:solidFill>
                  <a:srgbClr val="FF0000"/>
                </a:solidFill>
                <a:latin typeface="宋体" pitchFamily="2" charset="-122"/>
                <a:ea typeface="宋体" pitchFamily="2" charset="-122"/>
              </a:rPr>
              <a:t>C</a:t>
            </a:r>
            <a:r>
              <a:rPr lang="zh-CN" altLang="en-US" sz="2000" dirty="0">
                <a:solidFill>
                  <a:srgbClr val="FF0000"/>
                </a:solidFill>
                <a:latin typeface="宋体" pitchFamily="2" charset="-122"/>
                <a:ea typeface="宋体" pitchFamily="2" charset="-122"/>
              </a:rPr>
              <a:t>点，其变化在于：母国在</a:t>
            </a:r>
            <a:r>
              <a:rPr lang="en-US" altLang="zh-CN" sz="2000" dirty="0">
                <a:solidFill>
                  <a:srgbClr val="FF0000"/>
                </a:solidFill>
                <a:latin typeface="宋体" pitchFamily="2" charset="-122"/>
                <a:ea typeface="宋体" pitchFamily="2" charset="-122"/>
              </a:rPr>
              <a:t>B</a:t>
            </a:r>
            <a:r>
              <a:rPr lang="zh-CN" altLang="en-US" sz="2000" dirty="0">
                <a:solidFill>
                  <a:srgbClr val="FF0000"/>
                </a:solidFill>
                <a:latin typeface="宋体" pitchFamily="2" charset="-122"/>
                <a:ea typeface="宋体" pitchFamily="2" charset="-122"/>
              </a:rPr>
              <a:t>点生产，在</a:t>
            </a:r>
            <a:r>
              <a:rPr lang="en-US" altLang="zh-CN" sz="2000" dirty="0">
                <a:solidFill>
                  <a:srgbClr val="FF0000"/>
                </a:solidFill>
                <a:latin typeface="宋体" pitchFamily="2" charset="-122"/>
                <a:ea typeface="宋体" pitchFamily="2" charset="-122"/>
              </a:rPr>
              <a:t>C</a:t>
            </a:r>
            <a:r>
              <a:rPr lang="zh-CN" altLang="en-US" sz="2000" dirty="0">
                <a:solidFill>
                  <a:srgbClr val="FF0000"/>
                </a:solidFill>
                <a:latin typeface="宋体" pitchFamily="2" charset="-122"/>
                <a:ea typeface="宋体" pitchFamily="2" charset="-122"/>
              </a:rPr>
              <a:t>点消费，同时将</a:t>
            </a:r>
            <a:r>
              <a:rPr lang="en-US" altLang="zh-CN" sz="2000" dirty="0">
                <a:solidFill>
                  <a:srgbClr val="FF0000"/>
                </a:solidFill>
                <a:latin typeface="宋体" pitchFamily="2" charset="-122"/>
                <a:ea typeface="宋体" pitchFamily="2" charset="-122"/>
              </a:rPr>
              <a:t>BC</a:t>
            </a:r>
            <a:r>
              <a:rPr lang="zh-CN" altLang="en-US" sz="2000" dirty="0">
                <a:solidFill>
                  <a:srgbClr val="FF0000"/>
                </a:solidFill>
                <a:latin typeface="宋体" pitchFamily="2" charset="-122"/>
                <a:ea typeface="宋体" pitchFamily="2" charset="-122"/>
              </a:rPr>
              <a:t>之间的差距出口到外国；</a:t>
            </a:r>
            <a:endParaRPr lang="en-US" altLang="zh-CN" sz="2000" dirty="0">
              <a:solidFill>
                <a:srgbClr val="FF0000"/>
              </a:solidFill>
              <a:latin typeface="宋体" pitchFamily="2" charset="-122"/>
              <a:ea typeface="宋体" pitchFamily="2" charset="-122"/>
            </a:endParaRPr>
          </a:p>
          <a:p>
            <a:pPr lvl="1">
              <a:spcBef>
                <a:spcPct val="10000"/>
              </a:spcBef>
              <a:spcAft>
                <a:spcPct val="10000"/>
              </a:spcAft>
              <a:buFont typeface="Wingdings" pitchFamily="2" charset="2"/>
              <a:buChar char="p"/>
            </a:pPr>
            <a:r>
              <a:rPr lang="zh-CN" altLang="en-US" sz="2000" dirty="0">
                <a:solidFill>
                  <a:srgbClr val="FF0000"/>
                </a:solidFill>
                <a:latin typeface="宋体" pitchFamily="2" charset="-122"/>
                <a:ea typeface="宋体" pitchFamily="2" charset="-122"/>
              </a:rPr>
              <a:t>结合新旧两个均衡点，可以得到计算机产品的世界供给曲线；</a:t>
            </a:r>
            <a:endParaRPr lang="en-US" altLang="zh-CN" sz="2000" dirty="0">
              <a:solidFill>
                <a:srgbClr val="FF000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类似的分析逻辑，可得：外国的计算机进口数量及由此产生的计算机世界需求曲线；</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供给和需求曲线的交点为计算机世界市场的均衡价格；</a:t>
            </a:r>
            <a:endParaRPr lang="en-US" sz="2400" b="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a:srcRect/>
          <a:stretch>
            <a:fillRect/>
          </a:stretch>
        </p:blipFill>
        <p:spPr bwMode="auto">
          <a:xfrm>
            <a:off x="144463" y="144463"/>
            <a:ext cx="8834759" cy="6570685"/>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a:srcRect/>
          <a:stretch>
            <a:fillRect/>
          </a:stretch>
        </p:blipFill>
        <p:spPr bwMode="auto">
          <a:xfrm>
            <a:off x="714348" y="142852"/>
            <a:ext cx="8142313" cy="6474003"/>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srcRect/>
          <a:stretch>
            <a:fillRect/>
          </a:stretch>
        </p:blipFill>
        <p:spPr bwMode="auto">
          <a:xfrm>
            <a:off x="285720" y="285728"/>
            <a:ext cx="8607267" cy="5856305"/>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rgbClr val="0070C0"/>
                </a:solidFill>
                <a:latin typeface="宋体" pitchFamily="2" charset="-122"/>
                <a:ea typeface="宋体" pitchFamily="2" charset="-122"/>
              </a:rPr>
              <a:t>1.</a:t>
            </a:r>
            <a:r>
              <a:rPr lang="zh-CN" altLang="en-US" dirty="0">
                <a:solidFill>
                  <a:srgbClr val="0070C0"/>
                </a:solidFill>
                <a:latin typeface="宋体" pitchFamily="2" charset="-122"/>
                <a:ea typeface="宋体" pitchFamily="2" charset="-122"/>
              </a:rPr>
              <a:t>赫克歇尔</a:t>
            </a:r>
            <a:r>
              <a:rPr lang="en-US" altLang="zh-CN"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俄林模型</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贸易模型与</a:t>
            </a:r>
            <a:r>
              <a:rPr lang="en-US" altLang="zh-CN" sz="2400" dirty="0">
                <a:solidFill>
                  <a:srgbClr val="0070C0"/>
                </a:solidFill>
                <a:latin typeface="宋体" pitchFamily="2" charset="-122"/>
                <a:ea typeface="宋体" pitchFamily="2" charset="-122"/>
              </a:rPr>
              <a:t>HO</a:t>
            </a:r>
            <a:r>
              <a:rPr lang="zh-CN" altLang="en-US" sz="2400" dirty="0">
                <a:solidFill>
                  <a:srgbClr val="0070C0"/>
                </a:solidFill>
                <a:latin typeface="宋体" pitchFamily="2" charset="-122"/>
                <a:ea typeface="宋体" pitchFamily="2" charset="-122"/>
              </a:rPr>
              <a:t>定理</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285720" y="1357313"/>
            <a:ext cx="8429684" cy="2874633"/>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贸易模式：</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000" dirty="0">
                <a:solidFill>
                  <a:srgbClr val="FF0000"/>
                </a:solidFill>
                <a:latin typeface="宋体" pitchFamily="2" charset="-122"/>
                <a:ea typeface="宋体" pitchFamily="2" charset="-122"/>
              </a:rPr>
              <a:t>母国出口计算机</a:t>
            </a:r>
            <a:r>
              <a:rPr lang="en-US" altLang="zh-CN" sz="2000" dirty="0">
                <a:solidFill>
                  <a:srgbClr val="FF0000"/>
                </a:solidFill>
                <a:latin typeface="宋体" pitchFamily="2" charset="-122"/>
                <a:ea typeface="宋体" pitchFamily="2" charset="-122"/>
              </a:rPr>
              <a:t>——</a:t>
            </a:r>
            <a:r>
              <a:rPr lang="zh-CN" altLang="en-US" sz="2000" dirty="0">
                <a:solidFill>
                  <a:srgbClr val="FF0000"/>
                </a:solidFill>
                <a:latin typeface="宋体" pitchFamily="2" charset="-122"/>
                <a:ea typeface="宋体" pitchFamily="2" charset="-122"/>
              </a:rPr>
              <a:t>密集使用其丰裕要素</a:t>
            </a:r>
            <a:r>
              <a:rPr lang="en-US" altLang="zh-CN" sz="2000" dirty="0">
                <a:solidFill>
                  <a:srgbClr val="FF0000"/>
                </a:solidFill>
                <a:latin typeface="宋体" pitchFamily="2" charset="-122"/>
                <a:ea typeface="宋体" pitchFamily="2" charset="-122"/>
              </a:rPr>
              <a:t>(</a:t>
            </a:r>
            <a:r>
              <a:rPr lang="zh-CN" altLang="en-US" sz="2000" dirty="0">
                <a:solidFill>
                  <a:srgbClr val="FF0000"/>
                </a:solidFill>
                <a:latin typeface="宋体" pitchFamily="2" charset="-122"/>
                <a:ea typeface="宋体" pitchFamily="2" charset="-122"/>
              </a:rPr>
              <a:t>资本</a:t>
            </a:r>
            <a:r>
              <a:rPr lang="en-US" altLang="zh-CN" sz="2000" dirty="0">
                <a:solidFill>
                  <a:srgbClr val="FF0000"/>
                </a:solidFill>
                <a:latin typeface="宋体" pitchFamily="2" charset="-122"/>
                <a:ea typeface="宋体" pitchFamily="2" charset="-122"/>
              </a:rPr>
              <a:t>)</a:t>
            </a:r>
            <a:r>
              <a:rPr lang="zh-CN" altLang="en-US" sz="2000" dirty="0">
                <a:solidFill>
                  <a:srgbClr val="FF0000"/>
                </a:solidFill>
                <a:latin typeface="宋体" pitchFamily="2" charset="-122"/>
                <a:ea typeface="宋体" pitchFamily="2" charset="-122"/>
              </a:rPr>
              <a:t>生产的产品；</a:t>
            </a:r>
            <a:endParaRPr lang="en-US" altLang="zh-CN" sz="2000" dirty="0">
              <a:solidFill>
                <a:srgbClr val="FF000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000" dirty="0">
                <a:solidFill>
                  <a:srgbClr val="FF0000"/>
                </a:solidFill>
                <a:latin typeface="宋体" pitchFamily="2" charset="-122"/>
                <a:ea typeface="宋体" pitchFamily="2" charset="-122"/>
              </a:rPr>
              <a:t>外国出口鞋</a:t>
            </a:r>
            <a:r>
              <a:rPr lang="en-US" altLang="zh-CN" sz="2000" dirty="0">
                <a:solidFill>
                  <a:srgbClr val="FF0000"/>
                </a:solidFill>
                <a:latin typeface="宋体" pitchFamily="2" charset="-122"/>
                <a:ea typeface="宋体" pitchFamily="2" charset="-122"/>
              </a:rPr>
              <a:t>——</a:t>
            </a:r>
            <a:r>
              <a:rPr lang="zh-CN" altLang="en-US" sz="2000" dirty="0">
                <a:solidFill>
                  <a:srgbClr val="FF0000"/>
                </a:solidFill>
                <a:latin typeface="宋体" pitchFamily="2" charset="-122"/>
                <a:ea typeface="宋体" pitchFamily="2" charset="-122"/>
              </a:rPr>
              <a:t>密集使用其丰裕要素（劳动）生产的产品；</a:t>
            </a:r>
            <a:endParaRPr lang="en-US" altLang="zh-CN" sz="2000" dirty="0">
              <a:solidFill>
                <a:srgbClr val="FF000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en-US" altLang="zh-CN" sz="2400" dirty="0">
                <a:solidFill>
                  <a:srgbClr val="0070C0"/>
                </a:solidFill>
                <a:latin typeface="宋体" pitchFamily="2" charset="-122"/>
                <a:ea typeface="宋体" pitchFamily="2" charset="-122"/>
              </a:rPr>
              <a:t>HO</a:t>
            </a:r>
            <a:r>
              <a:rPr lang="zh-CN" altLang="en-US" sz="2400" dirty="0">
                <a:solidFill>
                  <a:srgbClr val="0070C0"/>
                </a:solidFill>
                <a:latin typeface="宋体" pitchFamily="2" charset="-122"/>
                <a:ea typeface="宋体" pitchFamily="2" charset="-122"/>
              </a:rPr>
              <a:t>定理：在两种产品和两种要素的情况下，每个国家都出口密集地使用其丰裕生产要素所生产的产品，进口其他产品。</a:t>
            </a:r>
            <a:endParaRPr lang="en-US" sz="2400" b="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文本框 1"/>
          <p:cNvSpPr txBox="1"/>
          <p:nvPr/>
        </p:nvSpPr>
        <p:spPr>
          <a:xfrm>
            <a:off x="304800" y="4231946"/>
            <a:ext cx="8410604" cy="2529923"/>
          </a:xfrm>
          <a:prstGeom prst="rect">
            <a:avLst/>
          </a:prstGeom>
          <a:noFill/>
        </p:spPr>
        <p:txBody>
          <a:bodyPr wrap="square" rtlCol="0">
            <a:spAutoFit/>
          </a:bodyPr>
          <a:lstStyle/>
          <a:p>
            <a:pPr algn="just">
              <a:lnSpc>
                <a:spcPct val="90000"/>
              </a:lnSpc>
              <a:buFontTx/>
              <a:buNone/>
            </a:pPr>
            <a:r>
              <a:rPr lang="zh-CN" altLang="en-US" sz="1600" b="1" dirty="0" smtClean="0">
                <a:solidFill>
                  <a:schemeClr val="accent2"/>
                </a:solidFill>
                <a:latin typeface="宋体" panose="02010600030101010101" pitchFamily="2" charset="-122"/>
                <a:ea typeface="宋体" panose="02010600030101010101" pitchFamily="2" charset="-122"/>
              </a:rPr>
              <a:t>（</a:t>
            </a:r>
            <a:r>
              <a:rPr lang="en-US" altLang="zh-CN" sz="1600" b="1" dirty="0" smtClean="0">
                <a:solidFill>
                  <a:schemeClr val="accent2"/>
                </a:solidFill>
                <a:latin typeface="宋体" panose="02010600030101010101" pitchFamily="2" charset="-122"/>
                <a:ea typeface="宋体" panose="02010600030101010101" pitchFamily="2" charset="-122"/>
              </a:rPr>
              <a:t>1</a:t>
            </a:r>
            <a:r>
              <a:rPr lang="zh-CN" altLang="en-US" sz="1600" b="1" dirty="0" smtClean="0">
                <a:solidFill>
                  <a:schemeClr val="accent2"/>
                </a:solidFill>
                <a:latin typeface="宋体" panose="02010600030101010101" pitchFamily="2" charset="-122"/>
                <a:ea typeface="宋体" panose="02010600030101010101" pitchFamily="2" charset="-122"/>
              </a:rPr>
              <a:t>）各国</a:t>
            </a:r>
            <a:r>
              <a:rPr lang="zh-CN" altLang="en-US" sz="1600" b="1" dirty="0">
                <a:solidFill>
                  <a:schemeClr val="accent2"/>
                </a:solidFill>
                <a:latin typeface="宋体" panose="02010600030101010101" pitchFamily="2" charset="-122"/>
                <a:ea typeface="宋体" panose="02010600030101010101" pitchFamily="2" charset="-122"/>
              </a:rPr>
              <a:t>的生产要素赋予是不一样的；而生产不同产品所使用的要素是不能相互替代的</a:t>
            </a:r>
            <a:r>
              <a:rPr lang="zh-CN" altLang="en-US" sz="1600" b="1" dirty="0" smtClean="0">
                <a:solidFill>
                  <a:schemeClr val="accent2"/>
                </a:solidFill>
                <a:latin typeface="宋体" panose="02010600030101010101" pitchFamily="2" charset="-122"/>
                <a:ea typeface="宋体" panose="02010600030101010101" pitchFamily="2" charset="-122"/>
              </a:rPr>
              <a:t>。    所以</a:t>
            </a:r>
            <a:r>
              <a:rPr lang="zh-CN" altLang="en-US" sz="1600" b="1" dirty="0">
                <a:solidFill>
                  <a:schemeClr val="accent2"/>
                </a:solidFill>
                <a:latin typeface="宋体" panose="02010600030101010101" pitchFamily="2" charset="-122"/>
                <a:ea typeface="宋体" panose="02010600030101010101" pitchFamily="2" charset="-122"/>
              </a:rPr>
              <a:t>，各国应生产和输出其利用相对丰富的生产要素（土地、劳动力、资本等）生产的商品，输入利用贫乏要素生产的商品</a:t>
            </a:r>
            <a:r>
              <a:rPr lang="zh-CN" altLang="en-US" sz="1600" b="1" dirty="0" smtClean="0">
                <a:solidFill>
                  <a:schemeClr val="accent2"/>
                </a:solidFill>
                <a:latin typeface="宋体" panose="02010600030101010101" pitchFamily="2" charset="-122"/>
                <a:ea typeface="宋体" panose="02010600030101010101" pitchFamily="2" charset="-122"/>
              </a:rPr>
              <a:t>。根据</a:t>
            </a:r>
            <a:r>
              <a:rPr lang="zh-CN" altLang="en-US" sz="1600" b="1" dirty="0">
                <a:solidFill>
                  <a:schemeClr val="accent2"/>
                </a:solidFill>
                <a:latin typeface="宋体" panose="02010600030101010101" pitchFamily="2" charset="-122"/>
                <a:ea typeface="宋体" panose="02010600030101010101" pitchFamily="2" charset="-122"/>
              </a:rPr>
              <a:t>商品所包含的要素密集程度的不同，把国际贸易的商品分为劳动密集型、资本密集型、土地密集型、资源密集型和技术密集型五类</a:t>
            </a:r>
            <a:r>
              <a:rPr lang="zh-CN" altLang="en-US" sz="1600" b="1" dirty="0" smtClean="0">
                <a:solidFill>
                  <a:schemeClr val="accent2"/>
                </a:solidFill>
                <a:latin typeface="宋体" panose="02010600030101010101" pitchFamily="2" charset="-122"/>
                <a:ea typeface="宋体" panose="02010600030101010101" pitchFamily="2" charset="-122"/>
              </a:rPr>
              <a:t>。</a:t>
            </a:r>
            <a:endParaRPr lang="en-US" altLang="zh-CN" sz="1600" b="1" dirty="0" smtClean="0">
              <a:solidFill>
                <a:schemeClr val="accent2"/>
              </a:solidFill>
              <a:latin typeface="宋体" panose="02010600030101010101" pitchFamily="2" charset="-122"/>
              <a:ea typeface="宋体" panose="02010600030101010101" pitchFamily="2" charset="-122"/>
            </a:endParaRPr>
          </a:p>
          <a:p>
            <a:pPr algn="just">
              <a:lnSpc>
                <a:spcPct val="90000"/>
              </a:lnSpc>
              <a:buFontTx/>
              <a:buNone/>
            </a:pPr>
            <a:endParaRPr lang="en-US" altLang="zh-CN" sz="1600" b="1" dirty="0" smtClean="0">
              <a:solidFill>
                <a:schemeClr val="accent2"/>
              </a:solidFill>
              <a:latin typeface="宋体" panose="02010600030101010101" pitchFamily="2" charset="-122"/>
              <a:ea typeface="宋体" panose="02010600030101010101" pitchFamily="2" charset="-122"/>
            </a:endParaRPr>
          </a:p>
          <a:p>
            <a:pPr algn="just">
              <a:lnSpc>
                <a:spcPct val="90000"/>
              </a:lnSpc>
              <a:buFontTx/>
              <a:buNone/>
            </a:pPr>
            <a:r>
              <a:rPr lang="zh-CN" altLang="en-US" sz="1600" b="1" dirty="0" smtClean="0">
                <a:solidFill>
                  <a:schemeClr val="accent2"/>
                </a:solidFill>
                <a:latin typeface="宋体" panose="02010600030101010101" pitchFamily="2" charset="-122"/>
                <a:ea typeface="宋体" panose="02010600030101010101" pitchFamily="2" charset="-122"/>
              </a:rPr>
              <a:t>（</a:t>
            </a:r>
            <a:r>
              <a:rPr lang="en-US" altLang="zh-CN" sz="1600" b="1" dirty="0" smtClean="0">
                <a:solidFill>
                  <a:schemeClr val="accent2"/>
                </a:solidFill>
                <a:latin typeface="宋体" panose="02010600030101010101" pitchFamily="2" charset="-122"/>
                <a:ea typeface="宋体" panose="02010600030101010101" pitchFamily="2" charset="-122"/>
              </a:rPr>
              <a:t>2</a:t>
            </a:r>
            <a:r>
              <a:rPr lang="zh-CN" altLang="en-US" sz="1600" b="1" dirty="0" smtClean="0">
                <a:solidFill>
                  <a:schemeClr val="accent2"/>
                </a:solidFill>
                <a:latin typeface="宋体" panose="02010600030101010101" pitchFamily="2" charset="-122"/>
                <a:ea typeface="宋体" panose="02010600030101010101" pitchFamily="2" charset="-122"/>
              </a:rPr>
              <a:t>）国际贸易</a:t>
            </a:r>
            <a:r>
              <a:rPr lang="zh-CN" altLang="en-US" sz="1600" b="1" dirty="0">
                <a:solidFill>
                  <a:schemeClr val="accent2"/>
                </a:solidFill>
                <a:latin typeface="宋体" panose="02010600030101010101" pitchFamily="2" charset="-122"/>
                <a:ea typeface="宋体" panose="02010600030101010101" pitchFamily="2" charset="-122"/>
              </a:rPr>
              <a:t>发生的直接原因是各个国家或地区间商品价格的差异；而价格差异的原因在于不同国家或地区之间生产成本的差异；成本差异又源于生产要素价格的差异；要素价格差异源于生产要素丰欠程度的差异</a:t>
            </a:r>
            <a:r>
              <a:rPr lang="zh-CN" altLang="en-US" sz="1600" b="1" dirty="0" smtClean="0">
                <a:solidFill>
                  <a:schemeClr val="accent2"/>
                </a:solidFill>
                <a:latin typeface="宋体" panose="02010600030101010101" pitchFamily="2" charset="-122"/>
                <a:ea typeface="宋体" panose="02010600030101010101" pitchFamily="2" charset="-122"/>
              </a:rPr>
              <a:t>。</a:t>
            </a:r>
            <a:endParaRPr lang="en-US" altLang="zh-CN" sz="1600" b="1" dirty="0" smtClean="0">
              <a:solidFill>
                <a:schemeClr val="accent2"/>
              </a:solidFill>
              <a:latin typeface="宋体" panose="02010600030101010101" pitchFamily="2" charset="-122"/>
              <a:ea typeface="宋体" panose="02010600030101010101" pitchFamily="2" charset="-122"/>
            </a:endParaRPr>
          </a:p>
          <a:p>
            <a:pPr algn="just">
              <a:lnSpc>
                <a:spcPct val="90000"/>
              </a:lnSpc>
              <a:buFontTx/>
              <a:buNone/>
            </a:pPr>
            <a:endParaRPr lang="zh-CN" altLang="en-US" sz="1600" b="1" dirty="0">
              <a:solidFill>
                <a:schemeClr val="accent2"/>
              </a:solidFill>
              <a:latin typeface="宋体" panose="02010600030101010101" pitchFamily="2" charset="-122"/>
              <a:ea typeface="宋体" panose="02010600030101010101" pitchFamily="2" charset="-122"/>
            </a:endParaRPr>
          </a:p>
          <a:p>
            <a:pPr algn="just">
              <a:lnSpc>
                <a:spcPct val="90000"/>
              </a:lnSpc>
              <a:buFontTx/>
              <a:buNone/>
            </a:pPr>
            <a:r>
              <a:rPr lang="zh-CN" altLang="en-US" sz="1600" b="1" dirty="0" smtClean="0">
                <a:solidFill>
                  <a:schemeClr val="accent2"/>
                </a:solidFill>
                <a:latin typeface="宋体" panose="02010600030101010101" pitchFamily="2" charset="-122"/>
                <a:ea typeface="宋体" panose="02010600030101010101" pitchFamily="2" charset="-122"/>
              </a:rPr>
              <a:t>（</a:t>
            </a:r>
            <a:r>
              <a:rPr lang="en-US" altLang="zh-CN" sz="1600" b="1" dirty="0" smtClean="0">
                <a:solidFill>
                  <a:schemeClr val="accent2"/>
                </a:solidFill>
                <a:latin typeface="宋体" panose="02010600030101010101" pitchFamily="2" charset="-122"/>
                <a:ea typeface="宋体" panose="02010600030101010101" pitchFamily="2" charset="-122"/>
              </a:rPr>
              <a:t>3</a:t>
            </a:r>
            <a:r>
              <a:rPr lang="zh-CN" altLang="en-US" sz="1600" b="1" dirty="0" smtClean="0">
                <a:solidFill>
                  <a:schemeClr val="accent2"/>
                </a:solidFill>
                <a:latin typeface="宋体" panose="02010600030101010101" pitchFamily="2" charset="-122"/>
                <a:ea typeface="宋体" panose="02010600030101010101" pitchFamily="2" charset="-122"/>
              </a:rPr>
              <a:t>）商品</a:t>
            </a:r>
            <a:r>
              <a:rPr lang="zh-CN" altLang="en-US" sz="1600" b="1" dirty="0">
                <a:solidFill>
                  <a:schemeClr val="accent2"/>
                </a:solidFill>
                <a:latin typeface="宋体" panose="02010600030101010101" pitchFamily="2" charset="-122"/>
                <a:ea typeface="宋体" panose="02010600030101010101" pitchFamily="2" charset="-122"/>
              </a:rPr>
              <a:t>贸易一般趋向于消除工资、地租、利润等生产要素收入的国际差别，导致国际间商品价格和要素价格趋于均等化。</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rgbClr val="0070C0"/>
                </a:solidFill>
                <a:latin typeface="宋体" pitchFamily="2" charset="-122"/>
                <a:ea typeface="宋体" pitchFamily="2" charset="-122"/>
              </a:rPr>
              <a:t>1.</a:t>
            </a:r>
            <a:r>
              <a:rPr lang="zh-CN" altLang="en-US" dirty="0">
                <a:solidFill>
                  <a:srgbClr val="0070C0"/>
                </a:solidFill>
                <a:latin typeface="宋体" pitchFamily="2" charset="-122"/>
                <a:ea typeface="宋体" pitchFamily="2" charset="-122"/>
              </a:rPr>
              <a:t>赫克歇尔</a:t>
            </a:r>
            <a:r>
              <a:rPr lang="en-US" altLang="zh-CN"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俄林模型</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里昂惕夫悖论</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00034" y="2143116"/>
            <a:ext cx="8358246" cy="2221762"/>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根据</a:t>
            </a:r>
            <a:r>
              <a:rPr lang="en-US" altLang="zh-CN" sz="2400" dirty="0">
                <a:solidFill>
                  <a:srgbClr val="0070C0"/>
                </a:solidFill>
                <a:latin typeface="宋体" pitchFamily="2" charset="-122"/>
                <a:ea typeface="宋体" pitchFamily="2" charset="-122"/>
              </a:rPr>
              <a:t>HO</a:t>
            </a:r>
            <a:r>
              <a:rPr lang="zh-CN" altLang="en-US" sz="2400" dirty="0">
                <a:solidFill>
                  <a:srgbClr val="0070C0"/>
                </a:solidFill>
                <a:latin typeface="宋体" pitchFamily="2" charset="-122"/>
                <a:ea typeface="宋体" pitchFamily="2" charset="-122"/>
              </a:rPr>
              <a:t>定理，里昂惕夫认为</a:t>
            </a:r>
            <a:r>
              <a:rPr lang="en-US" altLang="zh-CN" sz="2400" dirty="0">
                <a:solidFill>
                  <a:srgbClr val="0070C0"/>
                </a:solidFill>
                <a:latin typeface="宋体" pitchFamily="2" charset="-122"/>
                <a:ea typeface="宋体" pitchFamily="2" charset="-122"/>
              </a:rPr>
              <a:t>1947</a:t>
            </a:r>
            <a:r>
              <a:rPr lang="zh-CN" altLang="en-US" sz="2400" dirty="0">
                <a:solidFill>
                  <a:srgbClr val="0070C0"/>
                </a:solidFill>
                <a:latin typeface="宋体" pitchFamily="2" charset="-122"/>
                <a:ea typeface="宋体" pitchFamily="2" charset="-122"/>
              </a:rPr>
              <a:t>年美国相对于世界其他国家是资本丰裕的，为此，美国将出口资本密集产品，进口劳动密集型产品，但实际发现却恰好相反</a:t>
            </a:r>
            <a:r>
              <a:rPr lang="en-US" altLang="zh-CN" sz="2400" dirty="0">
                <a:solidFill>
                  <a:srgbClr val="0070C0"/>
                </a:solidFill>
                <a:latin typeface="宋体" pitchFamily="2" charset="-122"/>
                <a:ea typeface="宋体" pitchFamily="2" charset="-122"/>
              </a:rPr>
              <a:t>——</a:t>
            </a:r>
            <a:r>
              <a:rPr lang="zh-CN" altLang="en-US" sz="2400" dirty="0">
                <a:solidFill>
                  <a:srgbClr val="0070C0"/>
                </a:solidFill>
                <a:latin typeface="宋体" pitchFamily="2" charset="-122"/>
                <a:ea typeface="宋体" pitchFamily="2" charset="-122"/>
              </a:rPr>
              <a:t>美国进口品的资本劳动比高于美国出口品的资本劳动比</a:t>
            </a:r>
            <a:r>
              <a:rPr lang="zh-CN" altLang="en-US" sz="2400" dirty="0" smtClean="0">
                <a:solidFill>
                  <a:srgbClr val="0070C0"/>
                </a:solidFill>
                <a:latin typeface="宋体" pitchFamily="2" charset="-122"/>
                <a:ea typeface="宋体" pitchFamily="2" charset="-122"/>
              </a:rPr>
              <a:t>！</a:t>
            </a:r>
            <a:endParaRPr lang="en-US" altLang="zh-CN" sz="240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8" name="Picture 4"/>
          <p:cNvPicPr>
            <a:picLocks noChangeAspect="1" noChangeArrowheads="1"/>
          </p:cNvPicPr>
          <p:nvPr/>
        </p:nvPicPr>
        <p:blipFill>
          <a:blip r:embed="rId3"/>
          <a:srcRect/>
          <a:stretch>
            <a:fillRect/>
          </a:stretch>
        </p:blipFill>
        <p:spPr bwMode="auto">
          <a:xfrm>
            <a:off x="285720" y="1285860"/>
            <a:ext cx="8572560" cy="1000132"/>
          </a:xfrm>
          <a:prstGeom prst="rect">
            <a:avLst/>
          </a:prstGeom>
          <a:noFill/>
          <a:ln w="9525">
            <a:noFill/>
            <a:miter lim="800000"/>
            <a:headEnd/>
            <a:tailEnd/>
          </a:ln>
          <a:effectLst/>
        </p:spPr>
      </p:pic>
      <p:pic>
        <p:nvPicPr>
          <p:cNvPr id="13" name="Picture 3"/>
          <p:cNvPicPr>
            <a:picLocks noChangeAspect="1" noChangeArrowheads="1"/>
          </p:cNvPicPr>
          <p:nvPr/>
        </p:nvPicPr>
        <p:blipFill>
          <a:blip r:embed="rId4"/>
          <a:srcRect/>
          <a:stretch>
            <a:fillRect/>
          </a:stretch>
        </p:blipFill>
        <p:spPr bwMode="auto">
          <a:xfrm>
            <a:off x="428596" y="4413229"/>
            <a:ext cx="8356660" cy="230192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rgbClr val="0070C0"/>
                </a:solidFill>
                <a:latin typeface="宋体" pitchFamily="2" charset="-122"/>
                <a:ea typeface="宋体" pitchFamily="2" charset="-122"/>
              </a:rPr>
              <a:t>1.</a:t>
            </a:r>
            <a:r>
              <a:rPr lang="zh-CN" altLang="en-US" dirty="0">
                <a:solidFill>
                  <a:srgbClr val="0070C0"/>
                </a:solidFill>
                <a:latin typeface="宋体" pitchFamily="2" charset="-122"/>
                <a:ea typeface="宋体" pitchFamily="2" charset="-122"/>
              </a:rPr>
              <a:t>赫克歇尔</a:t>
            </a:r>
            <a:r>
              <a:rPr lang="en-US" altLang="zh-CN"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俄林模型</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里昂惕夫悖论</a:t>
            </a:r>
            <a:endParaRPr lang="en-US" sz="240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2" name="矩形 11"/>
          <p:cNvSpPr/>
          <p:nvPr/>
        </p:nvSpPr>
        <p:spPr>
          <a:xfrm>
            <a:off x="357158" y="1571612"/>
            <a:ext cx="8286808" cy="3539430"/>
          </a:xfrm>
          <a:prstGeom prst="rect">
            <a:avLst/>
          </a:prstGeom>
        </p:spPr>
        <p:txBody>
          <a:bodyPr wrap="square">
            <a:spAutoFit/>
          </a:bodyPr>
          <a:lstStyle/>
          <a:p>
            <a:pPr lvl="1">
              <a:spcBef>
                <a:spcPct val="10000"/>
              </a:spcBef>
              <a:spcAft>
                <a:spcPct val="10000"/>
              </a:spcAft>
            </a:pPr>
            <a:r>
              <a:rPr lang="zh-CN" altLang="en-US" sz="2800" dirty="0" smtClean="0">
                <a:solidFill>
                  <a:srgbClr val="0070C0"/>
                </a:solidFill>
                <a:latin typeface="宋体" pitchFamily="2" charset="-122"/>
                <a:ea typeface="宋体" pitchFamily="2" charset="-122"/>
              </a:rPr>
              <a:t>对里昂惕夫悖论的解说：</a:t>
            </a:r>
            <a:endParaRPr lang="en-US" altLang="zh-CN" sz="2800" dirty="0" smtClean="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2800" dirty="0" smtClean="0">
                <a:solidFill>
                  <a:srgbClr val="0070C0"/>
                </a:solidFill>
                <a:latin typeface="宋体" pitchFamily="2" charset="-122"/>
                <a:ea typeface="宋体" pitchFamily="2" charset="-122"/>
              </a:rPr>
              <a:t>美国与其他国家的技术存在差异；</a:t>
            </a:r>
            <a:endParaRPr lang="en-US" altLang="zh-CN" sz="2800" dirty="0" smtClean="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2800" dirty="0" smtClean="0">
                <a:solidFill>
                  <a:srgbClr val="0070C0"/>
                </a:solidFill>
                <a:latin typeface="宋体" pitchFamily="2" charset="-122"/>
                <a:ea typeface="宋体" pitchFamily="2" charset="-122"/>
              </a:rPr>
              <a:t>忽略了美国是土地丰裕；</a:t>
            </a:r>
            <a:endParaRPr lang="en-US" altLang="zh-CN" sz="2800" dirty="0" smtClean="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2800" dirty="0" smtClean="0">
                <a:solidFill>
                  <a:srgbClr val="0070C0"/>
                </a:solidFill>
                <a:latin typeface="宋体" pitchFamily="2" charset="-122"/>
                <a:ea typeface="宋体" pitchFamily="2" charset="-122"/>
              </a:rPr>
              <a:t>未区分熟练工和非熟练工</a:t>
            </a:r>
            <a:r>
              <a:rPr lang="en-US" altLang="zh-CN" sz="2800" dirty="0" smtClean="0">
                <a:solidFill>
                  <a:srgbClr val="0070C0"/>
                </a:solidFill>
                <a:latin typeface="宋体" pitchFamily="2" charset="-122"/>
                <a:ea typeface="宋体" pitchFamily="2" charset="-122"/>
              </a:rPr>
              <a:t>——</a:t>
            </a:r>
            <a:r>
              <a:rPr lang="zh-CN" altLang="en-US" sz="2800" dirty="0" smtClean="0">
                <a:solidFill>
                  <a:srgbClr val="0070C0"/>
                </a:solidFill>
                <a:latin typeface="宋体" pitchFamily="2" charset="-122"/>
                <a:ea typeface="宋体" pitchFamily="2" charset="-122"/>
              </a:rPr>
              <a:t>美国出口的是熟练劳动密集型产品；</a:t>
            </a:r>
            <a:endParaRPr lang="en-US" altLang="zh-CN" sz="2800" dirty="0" smtClean="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2800" dirty="0" smtClean="0">
                <a:solidFill>
                  <a:srgbClr val="0070C0"/>
                </a:solidFill>
                <a:latin typeface="宋体" pitchFamily="2" charset="-122"/>
                <a:ea typeface="宋体" pitchFamily="2" charset="-122"/>
              </a:rPr>
              <a:t>数据异常，二战刚结束</a:t>
            </a:r>
            <a:r>
              <a:rPr lang="en-US" altLang="zh-CN" sz="2800" dirty="0" smtClean="0">
                <a:solidFill>
                  <a:srgbClr val="0070C0"/>
                </a:solidFill>
                <a:latin typeface="宋体" pitchFamily="2" charset="-122"/>
                <a:ea typeface="宋体" pitchFamily="2" charset="-122"/>
              </a:rPr>
              <a:t>2</a:t>
            </a:r>
            <a:r>
              <a:rPr lang="zh-CN" altLang="en-US" sz="2800" dirty="0" smtClean="0">
                <a:solidFill>
                  <a:srgbClr val="0070C0"/>
                </a:solidFill>
                <a:latin typeface="宋体" pitchFamily="2" charset="-122"/>
                <a:ea typeface="宋体" pitchFamily="2" charset="-122"/>
              </a:rPr>
              <a:t>年；</a:t>
            </a:r>
            <a:endParaRPr lang="en-US" altLang="zh-CN" sz="2800" dirty="0" smtClean="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2800" dirty="0" smtClean="0">
                <a:solidFill>
                  <a:srgbClr val="0070C0"/>
                </a:solidFill>
                <a:latin typeface="宋体" pitchFamily="2" charset="-122"/>
                <a:ea typeface="宋体" pitchFamily="2" charset="-122"/>
              </a:rPr>
              <a:t>美国并非自由贸易等等；</a:t>
            </a:r>
            <a:endParaRPr lang="en-US" altLang="zh-CN" sz="2800" dirty="0">
              <a:solidFill>
                <a:srgbClr val="0070C0"/>
              </a:solidFill>
              <a:latin typeface="宋体" pitchFamily="2" charset="-122"/>
              <a:ea typeface="宋体" pitchFamily="2"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灯片编号占位符 5"/>
          <p:cNvSpPr>
            <a:spLocks noGrp="1"/>
          </p:cNvSpPr>
          <p:nvPr>
            <p:ph type="sldNum" sz="quarter" idx="12"/>
          </p:nvPr>
        </p:nvSpPr>
        <p:spPr/>
        <p:txBody>
          <a:bodyPr/>
          <a:lstStyle/>
          <a:p>
            <a:fld id="{8B2ECD65-4580-487D-BF4C-88F0B2769F71}" type="slidenum">
              <a:rPr lang="en-US" altLang="zh-CN"/>
              <a:pPr/>
              <a:t>2</a:t>
            </a:fld>
            <a:endParaRPr lang="en-US" altLang="zh-CN"/>
          </a:p>
        </p:txBody>
      </p:sp>
      <p:sp>
        <p:nvSpPr>
          <p:cNvPr id="84995" name="Rectangle 3"/>
          <p:cNvSpPr>
            <a:spLocks noGrp="1" noChangeArrowheads="1"/>
          </p:cNvSpPr>
          <p:nvPr>
            <p:ph type="body" idx="1"/>
          </p:nvPr>
        </p:nvSpPr>
        <p:spPr>
          <a:xfrm>
            <a:off x="251520" y="381000"/>
            <a:ext cx="8511480" cy="5791200"/>
          </a:xfrm>
        </p:spPr>
        <p:txBody>
          <a:bodyPr/>
          <a:lstStyle/>
          <a:p>
            <a:pPr algn="just">
              <a:buFontTx/>
              <a:buNone/>
            </a:pPr>
            <a:r>
              <a:rPr lang="zh-CN" altLang="en-US" sz="2400" b="1" dirty="0" smtClean="0">
                <a:solidFill>
                  <a:srgbClr val="0070C0"/>
                </a:solidFill>
                <a:latin typeface="宋体" pitchFamily="2" charset="-122"/>
                <a:ea typeface="宋体" pitchFamily="2" charset="-122"/>
              </a:rPr>
              <a:t>古典</a:t>
            </a:r>
            <a:r>
              <a:rPr lang="zh-CN" altLang="en-US" sz="2400" b="1" dirty="0">
                <a:solidFill>
                  <a:srgbClr val="0070C0"/>
                </a:solidFill>
                <a:latin typeface="宋体" pitchFamily="2" charset="-122"/>
                <a:ea typeface="宋体" pitchFamily="2" charset="-122"/>
              </a:rPr>
              <a:t>学派的国际分工和国际贸易理论在西方经济学界占支配地位达一个世纪之久，到了</a:t>
            </a:r>
            <a:r>
              <a:rPr lang="en-US" altLang="zh-CN" sz="2400" b="1" dirty="0">
                <a:solidFill>
                  <a:srgbClr val="0070C0"/>
                </a:solidFill>
                <a:latin typeface="宋体" pitchFamily="2" charset="-122"/>
                <a:ea typeface="宋体" pitchFamily="2" charset="-122"/>
              </a:rPr>
              <a:t>20</a:t>
            </a:r>
            <a:r>
              <a:rPr lang="zh-CN" altLang="en-US" sz="2400" b="1" dirty="0">
                <a:solidFill>
                  <a:srgbClr val="0070C0"/>
                </a:solidFill>
                <a:latin typeface="宋体" pitchFamily="2" charset="-122"/>
                <a:ea typeface="宋体" pitchFamily="2" charset="-122"/>
              </a:rPr>
              <a:t>世纪</a:t>
            </a:r>
            <a:r>
              <a:rPr lang="en-US" altLang="zh-CN" sz="2400" b="1" dirty="0">
                <a:solidFill>
                  <a:srgbClr val="0070C0"/>
                </a:solidFill>
                <a:latin typeface="宋体" pitchFamily="2" charset="-122"/>
                <a:ea typeface="宋体" pitchFamily="2" charset="-122"/>
              </a:rPr>
              <a:t>30</a:t>
            </a:r>
            <a:r>
              <a:rPr lang="zh-CN" altLang="en-US" sz="2400" b="1" dirty="0">
                <a:solidFill>
                  <a:srgbClr val="0070C0"/>
                </a:solidFill>
                <a:latin typeface="宋体" pitchFamily="2" charset="-122"/>
                <a:ea typeface="宋体" pitchFamily="2" charset="-122"/>
              </a:rPr>
              <a:t>年代，才受到两位瑞典经济学家的挑战，他们就是赫克歇尔和他的学生俄林。</a:t>
            </a:r>
          </a:p>
          <a:p>
            <a:pPr algn="just">
              <a:buFontTx/>
              <a:buNone/>
            </a:pPr>
            <a:r>
              <a:rPr lang="zh-CN" altLang="en-US" sz="2800" b="1" dirty="0">
                <a:solidFill>
                  <a:srgbClr val="0070C0"/>
                </a:solidFill>
                <a:latin typeface="宋体" pitchFamily="2" charset="-122"/>
                <a:ea typeface="宋体" pitchFamily="2" charset="-122"/>
              </a:rPr>
              <a:t>赫克歇尔（</a:t>
            </a:r>
            <a:r>
              <a:rPr lang="en-US" altLang="zh-CN" sz="2800" b="1" dirty="0" smtClean="0">
                <a:solidFill>
                  <a:srgbClr val="0070C0"/>
                </a:solidFill>
                <a:latin typeface="宋体" pitchFamily="2" charset="-122"/>
                <a:ea typeface="宋体" pitchFamily="2" charset="-122"/>
              </a:rPr>
              <a:t>1879~1952</a:t>
            </a:r>
            <a:r>
              <a:rPr lang="zh-CN" altLang="en-US" sz="2800" b="1" dirty="0">
                <a:solidFill>
                  <a:srgbClr val="0070C0"/>
                </a:solidFill>
                <a:latin typeface="宋体" pitchFamily="2" charset="-122"/>
                <a:ea typeface="宋体" pitchFamily="2" charset="-122"/>
              </a:rPr>
              <a:t>）是瑞典经济学家，</a:t>
            </a:r>
            <a:r>
              <a:rPr lang="en-US" altLang="zh-CN" sz="2800" b="1" dirty="0">
                <a:solidFill>
                  <a:srgbClr val="0070C0"/>
                </a:solidFill>
                <a:latin typeface="宋体" pitchFamily="2" charset="-122"/>
                <a:ea typeface="宋体" pitchFamily="2" charset="-122"/>
              </a:rPr>
              <a:t>1919</a:t>
            </a:r>
            <a:r>
              <a:rPr lang="zh-CN" altLang="en-US" sz="2800" b="1" dirty="0">
                <a:solidFill>
                  <a:srgbClr val="0070C0"/>
                </a:solidFill>
                <a:latin typeface="宋体" pitchFamily="2" charset="-122"/>
                <a:ea typeface="宋体" pitchFamily="2" charset="-122"/>
              </a:rPr>
              <a:t>年发表了</a:t>
            </a:r>
            <a:r>
              <a:rPr lang="en-US" altLang="zh-CN" sz="2800" b="1" dirty="0">
                <a:solidFill>
                  <a:srgbClr val="0070C0"/>
                </a:solidFill>
                <a:latin typeface="宋体" pitchFamily="2" charset="-122"/>
                <a:ea typeface="宋体" pitchFamily="2" charset="-122"/>
              </a:rPr>
              <a:t>《</a:t>
            </a:r>
            <a:r>
              <a:rPr lang="zh-CN" altLang="en-US" sz="2800" b="1" dirty="0">
                <a:solidFill>
                  <a:srgbClr val="0070C0"/>
                </a:solidFill>
                <a:latin typeface="宋体" pitchFamily="2" charset="-122"/>
                <a:ea typeface="宋体" pitchFamily="2" charset="-122"/>
              </a:rPr>
              <a:t>实力的作用</a:t>
            </a:r>
            <a:r>
              <a:rPr lang="en-US" altLang="zh-CN" sz="2800" b="1" dirty="0">
                <a:solidFill>
                  <a:srgbClr val="0070C0"/>
                </a:solidFill>
                <a:latin typeface="宋体" pitchFamily="2" charset="-122"/>
                <a:ea typeface="宋体" pitchFamily="2" charset="-122"/>
              </a:rPr>
              <a:t>》</a:t>
            </a:r>
            <a:r>
              <a:rPr lang="zh-CN" altLang="en-US" sz="2800" b="1" dirty="0">
                <a:solidFill>
                  <a:srgbClr val="0070C0"/>
                </a:solidFill>
                <a:latin typeface="宋体" pitchFamily="2" charset="-122"/>
                <a:ea typeface="宋体" pitchFamily="2" charset="-122"/>
              </a:rPr>
              <a:t>一文，他以比较优势理论的各项假设为前提，提出了自由贸易具有使要素收益平均化的</a:t>
            </a:r>
            <a:r>
              <a:rPr lang="zh-CN" altLang="en-US" sz="2800" b="1" dirty="0" smtClean="0">
                <a:solidFill>
                  <a:srgbClr val="0070C0"/>
                </a:solidFill>
                <a:latin typeface="宋体" pitchFamily="2" charset="-122"/>
                <a:ea typeface="宋体" pitchFamily="2" charset="-122"/>
              </a:rPr>
              <a:t>倾向，但</a:t>
            </a:r>
            <a:r>
              <a:rPr lang="zh-CN" altLang="en-US" sz="2800" b="1" dirty="0">
                <a:solidFill>
                  <a:srgbClr val="0070C0"/>
                </a:solidFill>
                <a:latin typeface="宋体" pitchFamily="2" charset="-122"/>
                <a:ea typeface="宋体" pitchFamily="2" charset="-122"/>
              </a:rPr>
              <a:t>他未建立完整的理论模式。</a:t>
            </a:r>
          </a:p>
          <a:p>
            <a:pPr algn="just">
              <a:buFontTx/>
              <a:buNone/>
            </a:pPr>
            <a:r>
              <a:rPr lang="zh-CN" altLang="en-US" sz="2800" b="1" dirty="0">
                <a:solidFill>
                  <a:srgbClr val="0070C0"/>
                </a:solidFill>
                <a:latin typeface="宋体" pitchFamily="2" charset="-122"/>
                <a:ea typeface="宋体" pitchFamily="2" charset="-122"/>
              </a:rPr>
              <a:t>俄林（</a:t>
            </a:r>
            <a:r>
              <a:rPr lang="en-US" altLang="zh-CN" sz="2800" b="1" dirty="0">
                <a:solidFill>
                  <a:srgbClr val="0070C0"/>
                </a:solidFill>
                <a:latin typeface="宋体" pitchFamily="2" charset="-122"/>
                <a:ea typeface="宋体" pitchFamily="2" charset="-122"/>
              </a:rPr>
              <a:t>1899~1979</a:t>
            </a:r>
            <a:r>
              <a:rPr lang="zh-CN" altLang="en-US" sz="2800" b="1" dirty="0">
                <a:solidFill>
                  <a:srgbClr val="0070C0"/>
                </a:solidFill>
                <a:latin typeface="宋体" pitchFamily="2" charset="-122"/>
                <a:ea typeface="宋体" pitchFamily="2" charset="-122"/>
              </a:rPr>
              <a:t>）是赫克歇尔的学生，曾任哥本哈根大学教授、议会议员、贸易大臣、自由党总裁，</a:t>
            </a:r>
            <a:r>
              <a:rPr lang="en-US" altLang="zh-CN" sz="2800" b="1" dirty="0">
                <a:solidFill>
                  <a:srgbClr val="0070C0"/>
                </a:solidFill>
                <a:latin typeface="宋体" pitchFamily="2" charset="-122"/>
                <a:ea typeface="宋体" pitchFamily="2" charset="-122"/>
              </a:rPr>
              <a:t>1977</a:t>
            </a:r>
            <a:r>
              <a:rPr lang="zh-CN" altLang="en-US" sz="2800" b="1" dirty="0">
                <a:solidFill>
                  <a:srgbClr val="0070C0"/>
                </a:solidFill>
                <a:latin typeface="宋体" pitchFamily="2" charset="-122"/>
                <a:ea typeface="宋体" pitchFamily="2" charset="-122"/>
              </a:rPr>
              <a:t>年获诺贝尔经济学奖</a:t>
            </a:r>
            <a:r>
              <a:rPr lang="zh-CN" altLang="en-US" sz="2800" b="1" dirty="0" smtClean="0">
                <a:solidFill>
                  <a:srgbClr val="0070C0"/>
                </a:solidFill>
                <a:latin typeface="宋体" pitchFamily="2" charset="-122"/>
                <a:ea typeface="宋体" pitchFamily="2" charset="-122"/>
              </a:rPr>
              <a:t>。俄林在其</a:t>
            </a:r>
            <a:r>
              <a:rPr lang="en-US" altLang="zh-CN" sz="2800" b="1" dirty="0" smtClean="0">
                <a:solidFill>
                  <a:srgbClr val="0070C0"/>
                </a:solidFill>
                <a:latin typeface="宋体" pitchFamily="2" charset="-122"/>
                <a:ea typeface="宋体" pitchFamily="2" charset="-122"/>
              </a:rPr>
              <a:t>1924</a:t>
            </a:r>
            <a:r>
              <a:rPr lang="zh-CN" altLang="en-US" sz="2800" b="1" dirty="0" smtClean="0">
                <a:solidFill>
                  <a:srgbClr val="0070C0"/>
                </a:solidFill>
                <a:latin typeface="宋体" pitchFamily="2" charset="-122"/>
                <a:ea typeface="宋体" pitchFamily="2" charset="-122"/>
              </a:rPr>
              <a:t>年写的博士论文</a:t>
            </a:r>
            <a:r>
              <a:rPr lang="en-US" altLang="zh-CN" sz="2800" b="1" dirty="0" smtClean="0">
                <a:solidFill>
                  <a:srgbClr val="0070C0"/>
                </a:solidFill>
                <a:latin typeface="宋体" pitchFamily="2" charset="-122"/>
                <a:ea typeface="宋体" pitchFamily="2" charset="-122"/>
              </a:rPr>
              <a:t>《</a:t>
            </a:r>
            <a:r>
              <a:rPr lang="zh-CN" altLang="en-US" sz="2800" b="1" dirty="0" smtClean="0">
                <a:solidFill>
                  <a:srgbClr val="0070C0"/>
                </a:solidFill>
                <a:latin typeface="宋体" pitchFamily="2" charset="-122"/>
                <a:ea typeface="宋体" pitchFamily="2" charset="-122"/>
              </a:rPr>
              <a:t>域际和国际贸易</a:t>
            </a:r>
            <a:r>
              <a:rPr lang="en-US" altLang="zh-CN" sz="2800" b="1" dirty="0" smtClean="0">
                <a:solidFill>
                  <a:srgbClr val="0070C0"/>
                </a:solidFill>
                <a:latin typeface="宋体" pitchFamily="2" charset="-122"/>
                <a:ea typeface="宋体" pitchFamily="2" charset="-122"/>
              </a:rPr>
              <a:t>》</a:t>
            </a:r>
            <a:r>
              <a:rPr lang="zh-CN" altLang="en-US" sz="2800" b="1" dirty="0" smtClean="0">
                <a:solidFill>
                  <a:srgbClr val="0070C0"/>
                </a:solidFill>
                <a:latin typeface="宋体" pitchFamily="2" charset="-122"/>
                <a:ea typeface="宋体" pitchFamily="2" charset="-122"/>
              </a:rPr>
              <a:t>中进一步发展了赫克歇尔的</a:t>
            </a:r>
            <a:r>
              <a:rPr lang="zh-CN" altLang="en-US" sz="2800" b="1" dirty="0">
                <a:solidFill>
                  <a:srgbClr val="0070C0"/>
                </a:solidFill>
                <a:latin typeface="宋体" pitchFamily="2" charset="-122"/>
                <a:ea typeface="宋体" pitchFamily="2" charset="-122"/>
              </a:rPr>
              <a:t>主要观点，因此叫作赫克歇尔</a:t>
            </a:r>
            <a:r>
              <a:rPr lang="en-US" altLang="zh-CN" sz="2800" b="1" dirty="0">
                <a:solidFill>
                  <a:srgbClr val="0070C0"/>
                </a:solidFill>
                <a:latin typeface="宋体" pitchFamily="2" charset="-122"/>
                <a:ea typeface="宋体" pitchFamily="2" charset="-122"/>
              </a:rPr>
              <a:t>—</a:t>
            </a:r>
            <a:r>
              <a:rPr lang="zh-CN" altLang="en-US" sz="2800" b="1" dirty="0">
                <a:solidFill>
                  <a:srgbClr val="0070C0"/>
                </a:solidFill>
                <a:latin typeface="宋体" pitchFamily="2" charset="-122"/>
                <a:ea typeface="宋体" pitchFamily="2" charset="-122"/>
              </a:rPr>
              <a:t>俄林原理。</a:t>
            </a:r>
            <a:endParaRPr lang="zh-CN" altLang="en-US" b="1" dirty="0">
              <a:solidFill>
                <a:srgbClr val="0070C0"/>
              </a:solidFill>
              <a:latin typeface="宋体" pitchFamily="2" charset="-122"/>
              <a:ea typeface="宋体" pitchFamily="2" charset="-122"/>
            </a:endParaRPr>
          </a:p>
        </p:txBody>
      </p:sp>
    </p:spTree>
  </p:cSld>
  <p:clrMapOvr>
    <a:masterClrMapping/>
  </p:clrMapOvr>
  <p:transition>
    <p:zoom/>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 calcmode="lin" valueType="num">
                                      <p:cBhvr additive="base">
                                        <p:cTn id="7" dur="500" fill="hold"/>
                                        <p:tgtEl>
                                          <p:spTgt spid="84995">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849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84995">
                                            <p:txEl>
                                              <p:pRg st="1" end="1"/>
                                            </p:txEl>
                                          </p:spTgt>
                                        </p:tgtEl>
                                        <p:attrNameLst>
                                          <p:attrName>style.visibility</p:attrName>
                                        </p:attrNameLst>
                                      </p:cBhvr>
                                      <p:to>
                                        <p:strVal val="visible"/>
                                      </p:to>
                                    </p:set>
                                    <p:anim calcmode="lin" valueType="num">
                                      <p:cBhvr additive="base">
                                        <p:cTn id="13" dur="500" fill="hold"/>
                                        <p:tgtEl>
                                          <p:spTgt spid="84995">
                                            <p:txEl>
                                              <p:pRg st="1" end="1"/>
                                            </p:txEl>
                                          </p:spTgt>
                                        </p:tgtEl>
                                        <p:attrNameLst>
                                          <p:attrName>ppt_x</p:attrName>
                                        </p:attrNameLst>
                                      </p:cBhvr>
                                      <p:tavLst>
                                        <p:tav tm="0">
                                          <p:val>
                                            <p:strVal val="1+#ppt_w/2"/>
                                          </p:val>
                                        </p:tav>
                                        <p:tav tm="100000">
                                          <p:val>
                                            <p:strVal val="#ppt_x"/>
                                          </p:val>
                                        </p:tav>
                                      </p:tavLst>
                                    </p:anim>
                                    <p:anim calcmode="lin" valueType="num">
                                      <p:cBhvr additive="base">
                                        <p:cTn id="14" dur="500" fill="hold"/>
                                        <p:tgtEl>
                                          <p:spTgt spid="849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84995">
                                            <p:txEl>
                                              <p:pRg st="2" end="2"/>
                                            </p:txEl>
                                          </p:spTgt>
                                        </p:tgtEl>
                                        <p:attrNameLst>
                                          <p:attrName>style.visibility</p:attrName>
                                        </p:attrNameLst>
                                      </p:cBhvr>
                                      <p:to>
                                        <p:strVal val="visible"/>
                                      </p:to>
                                    </p:set>
                                    <p:anim calcmode="lin" valueType="num">
                                      <p:cBhvr additive="base">
                                        <p:cTn id="19" dur="500" fill="hold"/>
                                        <p:tgtEl>
                                          <p:spTgt spid="84995">
                                            <p:txEl>
                                              <p:pRg st="2" end="2"/>
                                            </p:txEl>
                                          </p:spTgt>
                                        </p:tgtEl>
                                        <p:attrNameLst>
                                          <p:attrName>ppt_x</p:attrName>
                                        </p:attrNameLst>
                                      </p:cBhvr>
                                      <p:tavLst>
                                        <p:tav tm="0">
                                          <p:val>
                                            <p:strVal val="1+#ppt_w/2"/>
                                          </p:val>
                                        </p:tav>
                                        <p:tav tm="100000">
                                          <p:val>
                                            <p:strVal val="#ppt_x"/>
                                          </p:val>
                                        </p:tav>
                                      </p:tavLst>
                                    </p:anim>
                                    <p:anim calcmode="lin" valueType="num">
                                      <p:cBhvr additive="base">
                                        <p:cTn id="20" dur="500" fill="hold"/>
                                        <p:tgtEl>
                                          <p:spTgt spid="8499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altLang="zh-CN" dirty="0">
                <a:solidFill>
                  <a:srgbClr val="0070C0"/>
                </a:solidFill>
                <a:latin typeface="宋体" pitchFamily="2" charset="-122"/>
                <a:ea typeface="宋体" pitchFamily="2" charset="-122"/>
              </a:rPr>
              <a:t>2</a:t>
            </a:r>
            <a:r>
              <a:rPr lang="en-US"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贸易对要素价格的影响</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贸易对要素价格的影响</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785786" y="2786058"/>
            <a:ext cx="7705725" cy="1175706"/>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贸易对母国工资和租金的影响：</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endParaRPr lang="en-US" altLang="zh-CN" sz="2000" dirty="0">
              <a:solidFill>
                <a:srgbClr val="FF0000"/>
              </a:solidFill>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6" name="Picture 2"/>
          <p:cNvPicPr>
            <a:picLocks noChangeAspect="1" noChangeArrowheads="1"/>
          </p:cNvPicPr>
          <p:nvPr/>
        </p:nvPicPr>
        <p:blipFill>
          <a:blip r:embed="rId3"/>
          <a:srcRect/>
          <a:stretch>
            <a:fillRect/>
          </a:stretch>
        </p:blipFill>
        <p:spPr bwMode="auto">
          <a:xfrm>
            <a:off x="571472" y="1285860"/>
            <a:ext cx="8358246" cy="1571636"/>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714876" y="2571744"/>
            <a:ext cx="4214842" cy="357190"/>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285720" y="3429000"/>
            <a:ext cx="8501122" cy="3286148"/>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357158" y="285728"/>
            <a:ext cx="7999437" cy="5313345"/>
          </a:xfrm>
          <a:prstGeom prst="rect">
            <a:avLst/>
          </a:prstGeom>
          <a:noFill/>
          <a:ln w="9525">
            <a:noFill/>
            <a:miter lim="800000"/>
            <a:headEnd/>
            <a:tailEnd/>
          </a:ln>
          <a:effectLst/>
        </p:spPr>
      </p:pic>
      <p:sp>
        <p:nvSpPr>
          <p:cNvPr id="6" name="TextBox 5"/>
          <p:cNvSpPr txBox="1"/>
          <p:nvPr/>
        </p:nvSpPr>
        <p:spPr>
          <a:xfrm>
            <a:off x="8286776" y="4572008"/>
            <a:ext cx="642942" cy="307777"/>
          </a:xfrm>
          <a:prstGeom prst="rect">
            <a:avLst/>
          </a:prstGeom>
          <a:noFill/>
        </p:spPr>
        <p:txBody>
          <a:bodyPr wrap="square" rtlCol="0">
            <a:spAutoFit/>
          </a:bodyPr>
          <a:lstStyle/>
          <a:p>
            <a:r>
              <a:rPr lang="zh-CN" altLang="en-US" sz="1400" dirty="0" smtClean="0">
                <a:latin typeface="宋体" pitchFamily="2" charset="-122"/>
                <a:ea typeface="宋体" pitchFamily="2" charset="-122"/>
              </a:rPr>
              <a:t>之间</a:t>
            </a:r>
            <a:endParaRPr lang="zh-CN" altLang="en-US" sz="1400" dirty="0">
              <a:latin typeface="宋体" pitchFamily="2" charset="-122"/>
              <a:ea typeface="宋体" pitchFamily="2" charset="-122"/>
            </a:endParaRPr>
          </a:p>
        </p:txBody>
      </p:sp>
      <p:pic>
        <p:nvPicPr>
          <p:cNvPr id="2051" name="Picture 3"/>
          <p:cNvPicPr>
            <a:picLocks noChangeAspect="1" noChangeArrowheads="1"/>
          </p:cNvPicPr>
          <p:nvPr/>
        </p:nvPicPr>
        <p:blipFill>
          <a:blip r:embed="rId4"/>
          <a:srcRect/>
          <a:stretch>
            <a:fillRect/>
          </a:stretch>
        </p:blipFill>
        <p:spPr bwMode="auto">
          <a:xfrm>
            <a:off x="8143900" y="4929198"/>
            <a:ext cx="427009" cy="33292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altLang="zh-CN" dirty="0">
                <a:solidFill>
                  <a:srgbClr val="0070C0"/>
                </a:solidFill>
                <a:latin typeface="宋体" pitchFamily="2" charset="-122"/>
                <a:ea typeface="宋体" pitchFamily="2" charset="-122"/>
              </a:rPr>
              <a:t>2</a:t>
            </a:r>
            <a:r>
              <a:rPr lang="en-US"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贸易对要素价格的影响</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贸易对要素价格的影响</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1945148"/>
          </a:xfrm>
          <a:prstGeom prst="rect">
            <a:avLst/>
          </a:prstGeom>
          <a:noFill/>
          <a:ln w="9525">
            <a:noFill/>
            <a:miter lim="800000"/>
            <a:headEnd/>
            <a:tailEnd/>
          </a:ln>
        </p:spPr>
        <p:txBody>
          <a:bodyPr wrap="square">
            <a:spAutoFit/>
          </a:bodyPr>
          <a:lstStyle/>
          <a:p>
            <a:pPr>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计算机相对价格上升的影响：</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均衡点由</a:t>
            </a:r>
            <a:r>
              <a:rPr lang="en-US" altLang="zh-CN" sz="2000" dirty="0">
                <a:solidFill>
                  <a:srgbClr val="0070C0"/>
                </a:solidFill>
                <a:latin typeface="宋体" pitchFamily="2" charset="-122"/>
                <a:ea typeface="宋体" pitchFamily="2" charset="-122"/>
              </a:rPr>
              <a:t>A</a:t>
            </a:r>
            <a:r>
              <a:rPr lang="zh-CN" altLang="en-US" sz="2000" dirty="0">
                <a:solidFill>
                  <a:srgbClr val="0070C0"/>
                </a:solidFill>
                <a:latin typeface="宋体" pitchFamily="2" charset="-122"/>
                <a:ea typeface="宋体" pitchFamily="2" charset="-122"/>
              </a:rPr>
              <a:t>点到</a:t>
            </a:r>
            <a:r>
              <a:rPr lang="en-US" altLang="zh-CN" sz="2000" dirty="0">
                <a:solidFill>
                  <a:srgbClr val="0070C0"/>
                </a:solidFill>
                <a:latin typeface="宋体" pitchFamily="2" charset="-122"/>
                <a:ea typeface="宋体" pitchFamily="2" charset="-122"/>
              </a:rPr>
              <a:t>B</a:t>
            </a:r>
            <a:r>
              <a:rPr lang="zh-CN" altLang="en-US" sz="2000" dirty="0">
                <a:solidFill>
                  <a:srgbClr val="0070C0"/>
                </a:solidFill>
                <a:latin typeface="宋体" pitchFamily="2" charset="-122"/>
                <a:ea typeface="宋体" pitchFamily="2" charset="-122"/>
              </a:rPr>
              <a:t>点；</a:t>
            </a:r>
            <a:endParaRPr lang="en-US" altLang="zh-CN" sz="20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计算机的产出增加，鞋的产出下降；</a:t>
            </a:r>
            <a:endParaRPr lang="en-US" altLang="zh-CN" sz="20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资本和劳动力要素均流向计算机产业，在总量资源不变的前提下，其结果将导致计算机产业的资本</a:t>
            </a:r>
            <a:r>
              <a:rPr lang="zh-CN" altLang="en-US" sz="2400" dirty="0">
                <a:solidFill>
                  <a:srgbClr val="0070C0"/>
                </a:solidFill>
                <a:latin typeface="宋体" pitchFamily="2" charset="-122"/>
                <a:ea typeface="宋体" pitchFamily="2" charset="-122"/>
              </a:rPr>
              <a:t>份额提高</a:t>
            </a:r>
            <a:r>
              <a:rPr lang="zh-CN" altLang="en-US" sz="2400" dirty="0" smtClean="0">
                <a:solidFill>
                  <a:srgbClr val="0070C0"/>
                </a:solidFill>
                <a:latin typeface="宋体" pitchFamily="2" charset="-122"/>
                <a:ea typeface="宋体" pitchFamily="2" charset="-122"/>
              </a:rPr>
              <a:t>。</a:t>
            </a:r>
            <a:endParaRPr lang="en-US" altLang="zh-CN" sz="240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3074" name="Picture 2"/>
          <p:cNvPicPr>
            <a:picLocks noChangeAspect="1" noChangeArrowheads="1"/>
          </p:cNvPicPr>
          <p:nvPr/>
        </p:nvPicPr>
        <p:blipFill>
          <a:blip r:embed="rId3"/>
          <a:srcRect/>
          <a:stretch>
            <a:fillRect/>
          </a:stretch>
        </p:blipFill>
        <p:spPr bwMode="auto">
          <a:xfrm>
            <a:off x="1428728" y="3286123"/>
            <a:ext cx="5429288" cy="3506609"/>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altLang="zh-CN" dirty="0">
                <a:solidFill>
                  <a:srgbClr val="0070C0"/>
                </a:solidFill>
                <a:latin typeface="宋体" pitchFamily="2" charset="-122"/>
                <a:ea typeface="宋体" pitchFamily="2" charset="-122"/>
              </a:rPr>
              <a:t>2</a:t>
            </a:r>
            <a:r>
              <a:rPr lang="en-US"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贸易对要素价格的影响</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贸易对要素价格的影响</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5053691"/>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计算机相对价格上升的影响：</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资本和劳动力要素均流向计算机产业，在总量资源不变的前提下，其结果将导致计算机产业的资本份额提高。</a:t>
            </a:r>
            <a:endParaRPr lang="en-US" altLang="zh-CN" sz="20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由于计算机产业的劳动资本比更低，为此，计算机产业的资本份额提高，会整体导致加权之后相对劳动需求下降；</a:t>
            </a:r>
            <a:endParaRPr lang="en-US" altLang="zh-CN" sz="20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在相对劳动供给不变的前提下，劳动需求下降会导致相对工资下降；</a:t>
            </a:r>
            <a:endParaRPr lang="en-US" altLang="zh-CN" sz="20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相对工资下降，会导致所有产业的雇佣工人人数增加，劳动资本比提高，从而使得前述整个经济体的相对劳动供给和相对劳动需求相等的式子依旧成立；</a:t>
            </a:r>
            <a:endParaRPr lang="en-US" altLang="zh-CN" sz="200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pic>
        <p:nvPicPr>
          <p:cNvPr id="4098" name="Picture 2"/>
          <p:cNvPicPr>
            <a:picLocks noChangeAspect="1" noChangeArrowheads="1"/>
          </p:cNvPicPr>
          <p:nvPr/>
        </p:nvPicPr>
        <p:blipFill>
          <a:blip r:embed="rId2"/>
          <a:srcRect/>
          <a:stretch>
            <a:fillRect/>
          </a:stretch>
        </p:blipFill>
        <p:spPr bwMode="auto">
          <a:xfrm>
            <a:off x="214282" y="214290"/>
            <a:ext cx="8713818" cy="6427809"/>
          </a:xfrm>
          <a:prstGeom prst="rect">
            <a:avLst/>
          </a:prstGeom>
          <a:noFill/>
          <a:ln w="9525">
            <a:noFill/>
            <a:miter lim="800000"/>
            <a:headEnd/>
            <a:tailEnd/>
          </a:ln>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altLang="zh-CN" dirty="0">
                <a:solidFill>
                  <a:srgbClr val="0070C0"/>
                </a:solidFill>
                <a:latin typeface="宋体" pitchFamily="2" charset="-122"/>
                <a:ea typeface="宋体" pitchFamily="2" charset="-122"/>
              </a:rPr>
              <a:t>2</a:t>
            </a:r>
            <a:r>
              <a:rPr lang="en-US"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贸易对要素价格的影响</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贸易对要素价格的影响</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5299912"/>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实际工资和实际租金的确定：</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实际租金的变化</a:t>
            </a:r>
            <a:r>
              <a:rPr lang="en-US" altLang="zh-CN" sz="2000" dirty="0">
                <a:solidFill>
                  <a:srgbClr val="0070C0"/>
                </a:solidFill>
                <a:latin typeface="宋体" pitchFamily="2" charset="-122"/>
                <a:ea typeface="宋体" pitchFamily="2" charset="-122"/>
              </a:rPr>
              <a:t>——</a:t>
            </a:r>
            <a:r>
              <a:rPr lang="zh-CN" altLang="en-US" sz="2000" dirty="0">
                <a:solidFill>
                  <a:srgbClr val="0070C0"/>
                </a:solidFill>
                <a:latin typeface="宋体" pitchFamily="2" charset="-122"/>
                <a:ea typeface="宋体" pitchFamily="2" charset="-122"/>
              </a:rPr>
              <a:t>资本在产业间自由流动</a:t>
            </a:r>
            <a:endParaRPr lang="en-US" altLang="zh-CN" sz="2000" dirty="0">
              <a:solidFill>
                <a:srgbClr val="0070C0"/>
              </a:solidFill>
              <a:latin typeface="宋体" pitchFamily="2" charset="-122"/>
              <a:ea typeface="宋体" pitchFamily="2" charset="-122"/>
            </a:endParaRPr>
          </a:p>
          <a:p>
            <a:pPr lvl="1">
              <a:lnSpc>
                <a:spcPct val="150000"/>
              </a:lnSpc>
              <a:spcBef>
                <a:spcPct val="10000"/>
              </a:spcBef>
              <a:spcAft>
                <a:spcPct val="10000"/>
              </a:spcAft>
            </a:pPr>
            <a:endParaRPr lang="en-US" altLang="zh-CN" sz="2000" dirty="0">
              <a:solidFill>
                <a:srgbClr val="FF0000"/>
              </a:solidFill>
            </a:endParaRPr>
          </a:p>
          <a:p>
            <a:pPr lvl="1">
              <a:lnSpc>
                <a:spcPct val="150000"/>
              </a:lnSpc>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由于两个产业的劳动资本比上升，容易得到，两个产业的资本边际产出都是提高的；</a:t>
            </a:r>
            <a:endParaRPr lang="en-US" altLang="zh-CN" sz="20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endParaRPr lang="en-US" altLang="zh-CN" sz="2000" dirty="0">
              <a:solidFill>
                <a:srgbClr val="FF0000"/>
              </a:solidFill>
            </a:endParaRPr>
          </a:p>
          <a:p>
            <a:pPr lvl="1">
              <a:lnSpc>
                <a:spcPct val="150000"/>
              </a:lnSpc>
              <a:spcBef>
                <a:spcPct val="10000"/>
              </a:spcBef>
              <a:spcAft>
                <a:spcPct val="10000"/>
              </a:spcAft>
              <a:buFont typeface="Wingdings" pitchFamily="2" charset="2"/>
              <a:buChar char="p"/>
            </a:pPr>
            <a:endParaRPr lang="en-US" altLang="zh-CN" sz="2000" dirty="0">
              <a:solidFill>
                <a:srgbClr val="FF0000"/>
              </a:solidFill>
            </a:endParaRPr>
          </a:p>
          <a:p>
            <a:pPr lvl="1">
              <a:lnSpc>
                <a:spcPct val="150000"/>
              </a:lnSpc>
              <a:spcBef>
                <a:spcPct val="10000"/>
              </a:spcBef>
              <a:spcAft>
                <a:spcPct val="10000"/>
              </a:spcAft>
              <a:buFont typeface="Wingdings" pitchFamily="2" charset="2"/>
              <a:buChar char="p"/>
            </a:pPr>
            <a:endParaRPr lang="en-US" altLang="zh-CN" sz="2000" dirty="0" smtClean="0">
              <a:solidFill>
                <a:srgbClr val="0070C0"/>
              </a:solidFill>
              <a:latin typeface="宋体" pitchFamily="2" charset="-122"/>
              <a:ea typeface="宋体" pitchFamily="2" charset="-122"/>
            </a:endParaRPr>
          </a:p>
          <a:p>
            <a:pPr lvl="1">
              <a:lnSpc>
                <a:spcPct val="150000"/>
              </a:lnSpc>
              <a:spcBef>
                <a:spcPct val="10000"/>
              </a:spcBef>
              <a:spcAft>
                <a:spcPct val="10000"/>
              </a:spcAft>
            </a:pPr>
            <a:endParaRPr lang="en-US" altLang="zh-CN" sz="2000" dirty="0" smtClean="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smtClean="0">
                <a:solidFill>
                  <a:srgbClr val="0070C0"/>
                </a:solidFill>
                <a:latin typeface="宋体" pitchFamily="2" charset="-122"/>
                <a:ea typeface="宋体" pitchFamily="2" charset="-122"/>
              </a:rPr>
              <a:t>可</a:t>
            </a:r>
            <a:r>
              <a:rPr lang="zh-CN" altLang="en-US" sz="2000" dirty="0">
                <a:solidFill>
                  <a:srgbClr val="0070C0"/>
                </a:solidFill>
                <a:latin typeface="宋体" pitchFamily="2" charset="-122"/>
                <a:ea typeface="宋体" pitchFamily="2" charset="-122"/>
              </a:rPr>
              <a:t>得，实际租金是提高的</a:t>
            </a:r>
            <a:r>
              <a:rPr lang="zh-CN" altLang="en-US" sz="2000" dirty="0" smtClean="0">
                <a:solidFill>
                  <a:srgbClr val="0070C0"/>
                </a:solidFill>
                <a:latin typeface="宋体" pitchFamily="2" charset="-122"/>
                <a:ea typeface="宋体" pitchFamily="2" charset="-122"/>
              </a:rPr>
              <a:t>；</a:t>
            </a:r>
            <a:endParaRPr lang="en-US" altLang="zh-CN" sz="200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2945"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295400" y="2590800"/>
            <a:ext cx="3578679" cy="381000"/>
          </a:xfrm>
          <a:prstGeom prst="rect">
            <a:avLst/>
          </a:prstGeom>
          <a:noFill/>
        </p:spPr>
      </p:pic>
      <p:sp>
        <p:nvSpPr>
          <p:cNvPr id="829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2947"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295399" y="4038600"/>
            <a:ext cx="3388179" cy="762000"/>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785786" y="4929197"/>
            <a:ext cx="7786742" cy="1315617"/>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altLang="zh-CN" dirty="0">
                <a:solidFill>
                  <a:srgbClr val="0070C0"/>
                </a:solidFill>
                <a:latin typeface="宋体" pitchFamily="2" charset="-122"/>
                <a:ea typeface="宋体" pitchFamily="2" charset="-122"/>
              </a:rPr>
              <a:t>2</a:t>
            </a:r>
            <a:r>
              <a:rPr lang="en-US"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贸易对要素价格的影响</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贸易对要素价格的影响</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5299912"/>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实际工资和实际租金的确定：</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实际工资的变化</a:t>
            </a:r>
            <a:r>
              <a:rPr lang="en-US" altLang="zh-CN" sz="2000" dirty="0">
                <a:solidFill>
                  <a:srgbClr val="0070C0"/>
                </a:solidFill>
                <a:latin typeface="宋体" pitchFamily="2" charset="-122"/>
                <a:ea typeface="宋体" pitchFamily="2" charset="-122"/>
              </a:rPr>
              <a:t>——</a:t>
            </a:r>
            <a:r>
              <a:rPr lang="zh-CN" altLang="en-US" sz="2000" dirty="0">
                <a:solidFill>
                  <a:srgbClr val="0070C0"/>
                </a:solidFill>
                <a:latin typeface="宋体" pitchFamily="2" charset="-122"/>
                <a:ea typeface="宋体" pitchFamily="2" charset="-122"/>
              </a:rPr>
              <a:t>劳动在产业间自由流动</a:t>
            </a:r>
            <a:endParaRPr lang="en-US" altLang="zh-CN" sz="2000" dirty="0">
              <a:solidFill>
                <a:srgbClr val="0070C0"/>
              </a:solidFill>
              <a:latin typeface="宋体" pitchFamily="2" charset="-122"/>
              <a:ea typeface="宋体" pitchFamily="2" charset="-122"/>
            </a:endParaRPr>
          </a:p>
          <a:p>
            <a:pPr lvl="1">
              <a:lnSpc>
                <a:spcPct val="150000"/>
              </a:lnSpc>
              <a:spcBef>
                <a:spcPct val="10000"/>
              </a:spcBef>
              <a:spcAft>
                <a:spcPct val="10000"/>
              </a:spcAft>
            </a:pPr>
            <a:endParaRPr lang="en-US" altLang="zh-CN" sz="20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a:solidFill>
                  <a:srgbClr val="0070C0"/>
                </a:solidFill>
                <a:latin typeface="宋体" pitchFamily="2" charset="-122"/>
                <a:ea typeface="宋体" pitchFamily="2" charset="-122"/>
              </a:rPr>
              <a:t>由于两个产业的劳动资本比上升，容易得到，两个产业的劳动边际产出都是下降的；</a:t>
            </a:r>
            <a:endParaRPr lang="en-US" altLang="zh-CN" sz="20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endParaRPr lang="en-US" altLang="zh-CN" sz="20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endParaRPr lang="en-US" altLang="zh-CN" sz="20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endParaRPr lang="en-US" altLang="zh-CN" sz="2000" dirty="0" smtClean="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endParaRPr lang="en-US" altLang="zh-CN" sz="2000" dirty="0" smtClean="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000" dirty="0" smtClean="0">
                <a:solidFill>
                  <a:srgbClr val="0070C0"/>
                </a:solidFill>
                <a:latin typeface="宋体" pitchFamily="2" charset="-122"/>
                <a:ea typeface="宋体" pitchFamily="2" charset="-122"/>
              </a:rPr>
              <a:t>可</a:t>
            </a:r>
            <a:r>
              <a:rPr lang="zh-CN" altLang="en-US" sz="2000" dirty="0">
                <a:solidFill>
                  <a:srgbClr val="0070C0"/>
                </a:solidFill>
                <a:latin typeface="宋体" pitchFamily="2" charset="-122"/>
                <a:ea typeface="宋体" pitchFamily="2" charset="-122"/>
              </a:rPr>
              <a:t>得，实际工资是下降的</a:t>
            </a:r>
            <a:r>
              <a:rPr lang="zh-CN" altLang="en-US" sz="2000" dirty="0" smtClean="0">
                <a:solidFill>
                  <a:srgbClr val="0070C0"/>
                </a:solidFill>
                <a:latin typeface="宋体" pitchFamily="2" charset="-122"/>
                <a:ea typeface="宋体" pitchFamily="2" charset="-122"/>
              </a:rPr>
              <a:t>；</a:t>
            </a:r>
            <a:endParaRPr lang="en-US" altLang="zh-CN" sz="200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908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371600" y="2590800"/>
            <a:ext cx="3592286" cy="381000"/>
          </a:xfrm>
          <a:prstGeom prst="rect">
            <a:avLst/>
          </a:prstGeom>
          <a:noFill/>
        </p:spPr>
      </p:pic>
      <p:sp>
        <p:nvSpPr>
          <p:cNvPr id="8909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9091"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1371600" y="4114799"/>
            <a:ext cx="3352800" cy="769495"/>
          </a:xfrm>
          <a:prstGeom prst="rect">
            <a:avLst/>
          </a:prstGeom>
          <a:noFill/>
        </p:spPr>
      </p:pic>
      <p:pic>
        <p:nvPicPr>
          <p:cNvPr id="6146" name="Picture 2"/>
          <p:cNvPicPr>
            <a:picLocks noChangeAspect="1" noChangeArrowheads="1"/>
          </p:cNvPicPr>
          <p:nvPr/>
        </p:nvPicPr>
        <p:blipFill>
          <a:blip r:embed="rId5"/>
          <a:srcRect/>
          <a:stretch>
            <a:fillRect/>
          </a:stretch>
        </p:blipFill>
        <p:spPr bwMode="auto">
          <a:xfrm>
            <a:off x="857224" y="5000636"/>
            <a:ext cx="7786742" cy="979981"/>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altLang="zh-CN" dirty="0">
                <a:solidFill>
                  <a:srgbClr val="0070C0"/>
                </a:solidFill>
                <a:latin typeface="宋体" pitchFamily="2" charset="-122"/>
                <a:ea typeface="宋体" pitchFamily="2" charset="-122"/>
              </a:rPr>
              <a:t>2</a:t>
            </a:r>
            <a:r>
              <a:rPr lang="en-US"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贸易对要素价格的影响</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贸易对要素价格的影响</a:t>
            </a:r>
            <a:endParaRPr lang="en-US" sz="240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7170" name="Picture 2"/>
          <p:cNvPicPr>
            <a:picLocks noChangeAspect="1" noChangeArrowheads="1"/>
          </p:cNvPicPr>
          <p:nvPr/>
        </p:nvPicPr>
        <p:blipFill>
          <a:blip r:embed="rId3"/>
          <a:srcRect/>
          <a:stretch>
            <a:fillRect/>
          </a:stretch>
        </p:blipFill>
        <p:spPr bwMode="auto">
          <a:xfrm>
            <a:off x="285720" y="1357298"/>
            <a:ext cx="8697932" cy="5214974"/>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altLang="zh-CN" dirty="0">
                <a:solidFill>
                  <a:srgbClr val="0070C0"/>
                </a:solidFill>
                <a:latin typeface="宋体" pitchFamily="2" charset="-122"/>
                <a:ea typeface="宋体" pitchFamily="2" charset="-122"/>
              </a:rPr>
              <a:t>2</a:t>
            </a:r>
            <a:r>
              <a:rPr lang="en-US"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贸易对要素价格的影响</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523220"/>
          </a:xfrm>
          <a:prstGeom prst="rect">
            <a:avLst/>
          </a:prstGeom>
          <a:noFill/>
          <a:ln w="9525" algn="ctr">
            <a:noFill/>
            <a:miter lim="800000"/>
            <a:headEnd/>
            <a:tailEnd/>
          </a:ln>
        </p:spPr>
        <p:txBody>
          <a:bodyPr>
            <a:spAutoFit/>
          </a:bodyPr>
          <a:lstStyle/>
          <a:p>
            <a:pPr>
              <a:spcBef>
                <a:spcPct val="20000"/>
              </a:spcBef>
            </a:pPr>
            <a:r>
              <a:rPr lang="zh-CN" altLang="en-US" sz="2800" dirty="0">
                <a:solidFill>
                  <a:srgbClr val="0070C0"/>
                </a:solidFill>
                <a:latin typeface="宋体" pitchFamily="2" charset="-122"/>
                <a:ea typeface="宋体" pitchFamily="2" charset="-122"/>
              </a:rPr>
              <a:t>三种贸易理论的对比</a:t>
            </a:r>
            <a:endParaRPr lang="en-US" sz="28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5176802"/>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李嘉图模型</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单要素假定；技术不同决定贸易；</a:t>
            </a:r>
            <a:endParaRPr lang="en-US" altLang="zh-CN" sz="18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实际工资差异取决于绝对优势；</a:t>
            </a:r>
            <a:endParaRPr lang="en-US" altLang="zh-CN" sz="18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特定要素模型</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单流动要素假定；技术不同决定贸易；</a:t>
            </a:r>
            <a:endParaRPr lang="en-US" altLang="zh-CN" sz="18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贸易部门特定要素受益，非贸易部门特定要素受损，流动要素实际收益影响不确定；</a:t>
            </a:r>
            <a:endParaRPr lang="en-US" altLang="zh-CN" sz="18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en-US" altLang="zh-CN" sz="2400" dirty="0">
                <a:solidFill>
                  <a:srgbClr val="0070C0"/>
                </a:solidFill>
                <a:latin typeface="宋体" pitchFamily="2" charset="-122"/>
                <a:ea typeface="宋体" pitchFamily="2" charset="-122"/>
              </a:rPr>
              <a:t>HO</a:t>
            </a:r>
            <a:r>
              <a:rPr lang="zh-CN" altLang="en-US" sz="2400" dirty="0">
                <a:solidFill>
                  <a:srgbClr val="0070C0"/>
                </a:solidFill>
                <a:latin typeface="宋体" pitchFamily="2" charset="-122"/>
                <a:ea typeface="宋体" pitchFamily="2" charset="-122"/>
              </a:rPr>
              <a:t>模型</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双流动要素假定；资源禀赋不同决定贸易；</a:t>
            </a:r>
            <a:endParaRPr lang="en-US" altLang="zh-CN" sz="18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1800" dirty="0">
                <a:solidFill>
                  <a:srgbClr val="0070C0"/>
                </a:solidFill>
                <a:latin typeface="宋体" pitchFamily="2" charset="-122"/>
                <a:ea typeface="宋体" pitchFamily="2" charset="-122"/>
              </a:rPr>
              <a:t>丰裕要素从贸易中受益，稀缺要素从贸易中受损。</a:t>
            </a:r>
            <a:endParaRPr lang="en-US" altLang="zh-CN" sz="18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共同点：贸易双赢</a:t>
            </a:r>
            <a:r>
              <a:rPr lang="en-US" altLang="zh-CN" sz="2400" dirty="0">
                <a:solidFill>
                  <a:srgbClr val="0070C0"/>
                </a:solidFill>
                <a:latin typeface="宋体" pitchFamily="2" charset="-122"/>
                <a:ea typeface="宋体" pitchFamily="2" charset="-122"/>
              </a:rPr>
              <a:t>~~~~</a:t>
            </a:r>
          </a:p>
          <a:p>
            <a:pPr>
              <a:spcBef>
                <a:spcPct val="10000"/>
              </a:spcBef>
              <a:spcAft>
                <a:spcPct val="10000"/>
              </a:spcAft>
              <a:buFont typeface="Wingdings" pitchFamily="2" charset="2"/>
              <a:buChar char="u"/>
            </a:pPr>
            <a:endParaRPr lang="en-US" altLang="zh-CN" sz="2000" dirty="0"/>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altLang="zh-CN" dirty="0">
                <a:solidFill>
                  <a:srgbClr val="0070C0"/>
                </a:solidFill>
                <a:latin typeface="宋体" pitchFamily="2" charset="-122"/>
                <a:ea typeface="宋体" pitchFamily="2" charset="-122"/>
              </a:rPr>
              <a:t>3</a:t>
            </a:r>
            <a:r>
              <a:rPr lang="en-US" dirty="0">
                <a:solidFill>
                  <a:srgbClr val="0070C0"/>
                </a:solidFill>
                <a:latin typeface="宋体" pitchFamily="2" charset="-122"/>
                <a:ea typeface="宋体" pitchFamily="2" charset="-122"/>
              </a:rPr>
              <a:t>.HO</a:t>
            </a:r>
            <a:r>
              <a:rPr lang="zh-CN" altLang="en-US" dirty="0">
                <a:solidFill>
                  <a:srgbClr val="0070C0"/>
                </a:solidFill>
                <a:latin typeface="宋体" pitchFamily="2" charset="-122"/>
                <a:ea typeface="宋体" pitchFamily="2" charset="-122"/>
              </a:rPr>
              <a:t>模型的扩展</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多产品、多要素和多国</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8291542" cy="4893647"/>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两国两种产品两种生产要素假定的简单化</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多国多要素多产品情况下，要素密集度和要素丰裕度的衡量将变得复杂；</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贸易要素含量的测度</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出口要素含量：单位出口价值的要素量与实际出口值的乘数，衡量用于生产出口品的劳动量和资本量；</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进口要素含量</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净出口要素含量：净出口劳动含量和净出口资本含量；</a:t>
            </a:r>
            <a:endParaRPr lang="en-US" altLang="zh-CN" sz="200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txBox="1">
            <a:spLocks noChangeArrowheads="1"/>
          </p:cNvSpPr>
          <p:nvPr/>
        </p:nvSpPr>
        <p:spPr bwMode="auto">
          <a:xfrm>
            <a:off x="309563" y="423130"/>
            <a:ext cx="8569325" cy="5293757"/>
          </a:xfrm>
          <a:prstGeom prst="rect">
            <a:avLst/>
          </a:prstGeom>
          <a:solidFill>
            <a:srgbClr val="F7FEE8"/>
          </a:solidFill>
          <a:ln w="76200" algn="ctr">
            <a:solidFill>
              <a:srgbClr val="006600"/>
            </a:solidFill>
            <a:miter lim="800000"/>
            <a:headEnd/>
            <a:tailEnd/>
          </a:ln>
        </p:spPr>
        <p:txBody>
          <a:bodyPr wrap="square" anchor="ctr">
            <a:spAutoFit/>
          </a:bodyPr>
          <a:lstStyle/>
          <a:p>
            <a:pPr marL="342900" indent="457200">
              <a:lnSpc>
                <a:spcPct val="150000"/>
              </a:lnSpc>
              <a:spcBef>
                <a:spcPct val="20000"/>
              </a:spcBef>
              <a:buClr>
                <a:schemeClr val="folHlink"/>
              </a:buClr>
              <a:buFont typeface="Wingdings" pitchFamily="2" charset="2"/>
              <a:buNone/>
            </a:pPr>
            <a:r>
              <a:rPr lang="zh-CN" altLang="en-US" sz="2000" dirty="0" smtClean="0">
                <a:solidFill>
                  <a:srgbClr val="0070C0"/>
                </a:solidFill>
                <a:latin typeface="宋体" pitchFamily="2" charset="-122"/>
                <a:ea typeface="宋体" pitchFamily="2" charset="-122"/>
                <a:cs typeface="Times New Roman" panose="02020603050405020304" pitchFamily="18" charset="0"/>
              </a:rPr>
              <a:t>赫克歇尔</a:t>
            </a:r>
            <a:r>
              <a:rPr lang="zh-CN" altLang="en-US" sz="2000" dirty="0">
                <a:solidFill>
                  <a:srgbClr val="0070C0"/>
                </a:solidFill>
                <a:latin typeface="宋体" pitchFamily="2" charset="-122"/>
                <a:ea typeface="宋体" pitchFamily="2" charset="-122"/>
                <a:cs typeface="Times New Roman" panose="02020603050405020304" pitchFamily="18" charset="0"/>
              </a:rPr>
              <a:t>俄林模型</a:t>
            </a:r>
            <a:r>
              <a:rPr lang="en-US" altLang="zh-CN" sz="2000" dirty="0">
                <a:solidFill>
                  <a:srgbClr val="0070C0"/>
                </a:solidFill>
                <a:latin typeface="宋体" pitchFamily="2" charset="-122"/>
                <a:ea typeface="宋体" pitchFamily="2" charset="-122"/>
                <a:cs typeface="Times New Roman" panose="02020603050405020304" pitchFamily="18" charset="0"/>
              </a:rPr>
              <a:t>(Heckscher-Ohlin model),</a:t>
            </a:r>
            <a:r>
              <a:rPr lang="zh-CN" altLang="en-US" sz="2000" dirty="0">
                <a:solidFill>
                  <a:srgbClr val="0070C0"/>
                </a:solidFill>
                <a:latin typeface="宋体" pitchFamily="2" charset="-122"/>
                <a:ea typeface="宋体" pitchFamily="2" charset="-122"/>
                <a:cs typeface="Times New Roman" panose="02020603050405020304" pitchFamily="18" charset="0"/>
              </a:rPr>
              <a:t>它假设贸易是因各国具有不同的资源而发生的。该模型与李嘉图模型形成了鲜明对照</a:t>
            </a:r>
            <a:r>
              <a:rPr lang="en-US" altLang="zh-CN" sz="2000" dirty="0">
                <a:solidFill>
                  <a:srgbClr val="0070C0"/>
                </a:solidFill>
                <a:latin typeface="宋体" pitchFamily="2" charset="-122"/>
                <a:ea typeface="宋体" pitchFamily="2" charset="-122"/>
                <a:cs typeface="Times New Roman" panose="02020603050405020304" pitchFamily="18" charset="0"/>
              </a:rPr>
              <a:t>,</a:t>
            </a:r>
            <a:r>
              <a:rPr lang="zh-CN" altLang="en-US" sz="2000" dirty="0">
                <a:solidFill>
                  <a:srgbClr val="0070C0"/>
                </a:solidFill>
                <a:latin typeface="宋体" pitchFamily="2" charset="-122"/>
                <a:ea typeface="宋体" pitchFamily="2" charset="-122"/>
                <a:cs typeface="Times New Roman" panose="02020603050405020304" pitchFamily="18" charset="0"/>
              </a:rPr>
              <a:t>李嘉图模型假设贸易是由于各国使用不同的技术比较优势从事不同产品的专业化生产而产生的</a:t>
            </a:r>
            <a:r>
              <a:rPr lang="zh-CN" altLang="en-US" sz="2000" dirty="0" smtClean="0">
                <a:solidFill>
                  <a:srgbClr val="0070C0"/>
                </a:solidFill>
                <a:latin typeface="宋体" pitchFamily="2" charset="-122"/>
                <a:ea typeface="宋体" pitchFamily="2" charset="-122"/>
                <a:cs typeface="Times New Roman" panose="02020603050405020304" pitchFamily="18" charset="0"/>
              </a:rPr>
              <a:t>。</a:t>
            </a:r>
            <a:endParaRPr lang="en-US" altLang="zh-CN" sz="2000" dirty="0">
              <a:solidFill>
                <a:srgbClr val="0070C0"/>
              </a:solidFill>
              <a:latin typeface="宋体" pitchFamily="2" charset="-122"/>
              <a:ea typeface="宋体" pitchFamily="2" charset="-122"/>
              <a:cs typeface="Times New Roman" panose="02020603050405020304" pitchFamily="18" charset="0"/>
            </a:endParaRPr>
          </a:p>
          <a:p>
            <a:pPr marL="342900" indent="457200">
              <a:lnSpc>
                <a:spcPct val="150000"/>
              </a:lnSpc>
              <a:spcBef>
                <a:spcPct val="20000"/>
              </a:spcBef>
              <a:buClr>
                <a:schemeClr val="folHlink"/>
              </a:buClr>
              <a:buFont typeface="Wingdings" pitchFamily="2" charset="2"/>
              <a:buNone/>
            </a:pPr>
            <a:r>
              <a:rPr lang="en-US" altLang="zh-CN" sz="2000" dirty="0" smtClean="0">
                <a:solidFill>
                  <a:srgbClr val="0070C0"/>
                </a:solidFill>
                <a:latin typeface="宋体" pitchFamily="2" charset="-122"/>
                <a:ea typeface="宋体" pitchFamily="2" charset="-122"/>
                <a:cs typeface="Times New Roman" panose="02020603050405020304" pitchFamily="18" charset="0"/>
              </a:rPr>
              <a:t>1890-1914</a:t>
            </a:r>
            <a:r>
              <a:rPr lang="zh-CN" altLang="en-US" sz="2000" dirty="0" smtClean="0">
                <a:solidFill>
                  <a:srgbClr val="0070C0"/>
                </a:solidFill>
                <a:latin typeface="宋体" pitchFamily="2" charset="-122"/>
                <a:ea typeface="宋体" pitchFamily="2" charset="-122"/>
                <a:cs typeface="Times New Roman" panose="02020603050405020304" pitchFamily="18" charset="0"/>
              </a:rPr>
              <a:t>是国际贸易“黄金时代”的末期</a:t>
            </a:r>
            <a:r>
              <a:rPr lang="en-US" altLang="zh-CN" sz="2000" dirty="0" smtClean="0">
                <a:solidFill>
                  <a:srgbClr val="0070C0"/>
                </a:solidFill>
                <a:latin typeface="宋体" pitchFamily="2" charset="-122"/>
                <a:ea typeface="宋体" pitchFamily="2" charset="-122"/>
                <a:cs typeface="Times New Roman" panose="02020603050405020304" pitchFamily="18" charset="0"/>
              </a:rPr>
              <a:t>,</a:t>
            </a:r>
            <a:r>
              <a:rPr lang="zh-CN" altLang="en-US" sz="2000" dirty="0">
                <a:solidFill>
                  <a:srgbClr val="0070C0"/>
                </a:solidFill>
                <a:latin typeface="宋体" pitchFamily="2" charset="-122"/>
                <a:ea typeface="宋体" pitchFamily="2" charset="-122"/>
                <a:cs typeface="Times New Roman" panose="02020603050405020304" pitchFamily="18" charset="0"/>
              </a:rPr>
              <a:t>赫克歇尔和俄林想要解释他们在那个年代所见证的大幅贸易增长就毫不奇怪了。具有跨境运输机器的能力意味着他们不再像李嘉图那样把不同国家的技术差异作为贸易的理由。相反</a:t>
            </a:r>
            <a:r>
              <a:rPr lang="en-US" altLang="zh-CN" sz="2000" dirty="0">
                <a:solidFill>
                  <a:srgbClr val="0070C0"/>
                </a:solidFill>
                <a:latin typeface="宋体" pitchFamily="2" charset="-122"/>
                <a:ea typeface="宋体" pitchFamily="2" charset="-122"/>
                <a:cs typeface="Times New Roman" panose="02020603050405020304" pitchFamily="18" charset="0"/>
              </a:rPr>
              <a:t>,</a:t>
            </a:r>
            <a:r>
              <a:rPr lang="zh-CN" altLang="en-US" sz="2000" dirty="0">
                <a:solidFill>
                  <a:srgbClr val="0070C0"/>
                </a:solidFill>
                <a:latin typeface="宋体" pitchFamily="2" charset="-122"/>
                <a:ea typeface="宋体" pitchFamily="2" charset="-122"/>
                <a:cs typeface="Times New Roman" panose="02020603050405020304" pitchFamily="18" charset="0"/>
              </a:rPr>
              <a:t>他们假设各国的技术是一样的</a:t>
            </a:r>
            <a:r>
              <a:rPr lang="en-US" altLang="zh-CN" sz="2000" dirty="0">
                <a:solidFill>
                  <a:srgbClr val="0070C0"/>
                </a:solidFill>
                <a:latin typeface="宋体" pitchFamily="2" charset="-122"/>
                <a:ea typeface="宋体" pitchFamily="2" charset="-122"/>
                <a:cs typeface="Times New Roman" panose="02020603050405020304" pitchFamily="18" charset="0"/>
              </a:rPr>
              <a:t>,</a:t>
            </a:r>
            <a:r>
              <a:rPr lang="zh-CN" altLang="en-US" sz="2000" dirty="0">
                <a:solidFill>
                  <a:srgbClr val="0070C0"/>
                </a:solidFill>
                <a:latin typeface="宋体" pitchFamily="2" charset="-122"/>
                <a:ea typeface="宋体" pitchFamily="2" charset="-122"/>
                <a:cs typeface="Times New Roman" panose="02020603050405020304" pitchFamily="18" charset="0"/>
              </a:rPr>
              <a:t>他们运用资源在各个国家的不均匀分布来解释贸易模式。</a:t>
            </a:r>
            <a:endParaRPr lang="en-US" altLang="zh-CN" sz="2000" dirty="0">
              <a:solidFill>
                <a:srgbClr val="0070C0"/>
              </a:solidFill>
              <a:latin typeface="宋体" pitchFamily="2" charset="-122"/>
              <a:ea typeface="宋体" pitchFamily="2" charset="-122"/>
              <a:cs typeface="Times New Roman" panose="02020603050405020304" pitchFamily="18" charset="0"/>
            </a:endParaRPr>
          </a:p>
          <a:p>
            <a:pPr marL="342900" indent="457200">
              <a:lnSpc>
                <a:spcPct val="150000"/>
              </a:lnSpc>
              <a:spcBef>
                <a:spcPct val="20000"/>
              </a:spcBef>
              <a:buClr>
                <a:schemeClr val="folHlink"/>
              </a:buClr>
              <a:buFont typeface="Wingdings" pitchFamily="2" charset="2"/>
              <a:buNone/>
            </a:pPr>
            <a:r>
              <a:rPr lang="zh-CN" altLang="en-US" sz="2000" dirty="0">
                <a:solidFill>
                  <a:srgbClr val="0070C0"/>
                </a:solidFill>
                <a:latin typeface="宋体" pitchFamily="2" charset="-122"/>
                <a:ea typeface="宋体" pitchFamily="2" charset="-122"/>
                <a:cs typeface="Times New Roman" panose="02020603050405020304" pitchFamily="18" charset="0"/>
              </a:rPr>
              <a:t>即使是今天</a:t>
            </a:r>
            <a:r>
              <a:rPr lang="en-US" altLang="zh-CN" sz="2000" dirty="0">
                <a:solidFill>
                  <a:srgbClr val="0070C0"/>
                </a:solidFill>
                <a:latin typeface="宋体" pitchFamily="2" charset="-122"/>
                <a:ea typeface="宋体" pitchFamily="2" charset="-122"/>
                <a:cs typeface="Times New Roman" panose="02020603050405020304" pitchFamily="18" charset="0"/>
              </a:rPr>
              <a:t>,</a:t>
            </a:r>
            <a:r>
              <a:rPr lang="zh-CN" altLang="en-US" sz="2000" dirty="0">
                <a:solidFill>
                  <a:srgbClr val="0070C0"/>
                </a:solidFill>
                <a:latin typeface="宋体" pitchFamily="2" charset="-122"/>
                <a:ea typeface="宋体" pitchFamily="2" charset="-122"/>
                <a:cs typeface="Times New Roman" panose="02020603050405020304" pitchFamily="18" charset="0"/>
              </a:rPr>
              <a:t>仍然有许多例子表明国际贸易是由各国所拥有的土地、劳动和资本资源所驱动的。</a:t>
            </a:r>
            <a:endParaRPr lang="en-US" altLang="zh-CN" sz="2000" dirty="0">
              <a:solidFill>
                <a:srgbClr val="0070C0"/>
              </a:solidFill>
              <a:latin typeface="宋体" pitchFamily="2" charset="-122"/>
              <a:ea typeface="宋体" pitchFamily="2"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altLang="zh-CN" dirty="0">
                <a:solidFill>
                  <a:srgbClr val="0070C0"/>
                </a:solidFill>
                <a:latin typeface="宋体" pitchFamily="2" charset="-122"/>
                <a:ea typeface="宋体" pitchFamily="2" charset="-122"/>
              </a:rPr>
              <a:t>3</a:t>
            </a:r>
            <a:r>
              <a:rPr lang="en-US" dirty="0">
                <a:solidFill>
                  <a:srgbClr val="0070C0"/>
                </a:solidFill>
                <a:latin typeface="宋体" pitchFamily="2" charset="-122"/>
                <a:ea typeface="宋体" pitchFamily="2" charset="-122"/>
              </a:rPr>
              <a:t>.HO</a:t>
            </a:r>
            <a:r>
              <a:rPr lang="zh-CN" altLang="en-US" dirty="0">
                <a:solidFill>
                  <a:srgbClr val="0070C0"/>
                </a:solidFill>
                <a:latin typeface="宋体" pitchFamily="2" charset="-122"/>
                <a:ea typeface="宋体" pitchFamily="2" charset="-122"/>
              </a:rPr>
              <a:t>模型的扩展</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多产品、多要素和多国</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4598182"/>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测算要素丰裕度</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以一种要素的份额是否超过其世界</a:t>
            </a:r>
            <a:r>
              <a:rPr lang="en-US" altLang="zh-CN" sz="2400" dirty="0">
                <a:solidFill>
                  <a:srgbClr val="0070C0"/>
                </a:solidFill>
                <a:latin typeface="宋体" pitchFamily="2" charset="-122"/>
                <a:ea typeface="宋体" pitchFamily="2" charset="-122"/>
              </a:rPr>
              <a:t>GDP</a:t>
            </a:r>
            <a:r>
              <a:rPr lang="zh-CN" altLang="en-US" sz="2400" dirty="0">
                <a:solidFill>
                  <a:srgbClr val="0070C0"/>
                </a:solidFill>
                <a:latin typeface="宋体" pitchFamily="2" charset="-122"/>
                <a:ea typeface="宋体" pitchFamily="2" charset="-122"/>
              </a:rPr>
              <a:t>份额来衡量其要素丰裕度；</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超过，为丰裕要素；低于，为稀缺要素；</a:t>
            </a:r>
            <a:endParaRPr lang="en-US" altLang="zh-CN" sz="20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有效要素丰裕度</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有效要素：一国拥有的某种要素实际数量乘以其生产率；</a:t>
            </a:r>
            <a:endParaRPr lang="en-US" altLang="zh-CN" sz="2400" dirty="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endParaRPr lang="en-US" altLang="zh-CN" sz="2400" dirty="0" smtClean="0">
              <a:solidFill>
                <a:srgbClr val="0070C0"/>
              </a:solidFill>
              <a:latin typeface="宋体" pitchFamily="2" charset="-122"/>
              <a:ea typeface="宋体" pitchFamily="2" charset="-122"/>
            </a:endParaRPr>
          </a:p>
          <a:p>
            <a:pPr lvl="1">
              <a:spcBef>
                <a:spcPct val="10000"/>
              </a:spcBef>
              <a:spcAft>
                <a:spcPct val="10000"/>
              </a:spcAft>
              <a:buFont typeface="Wingdings" pitchFamily="2" charset="2"/>
              <a:buChar char="u"/>
            </a:pPr>
            <a:r>
              <a:rPr lang="zh-CN" altLang="en-US" sz="2400" dirty="0" smtClean="0">
                <a:solidFill>
                  <a:srgbClr val="0070C0"/>
                </a:solidFill>
                <a:latin typeface="宋体" pitchFamily="2" charset="-122"/>
                <a:ea typeface="宋体" pitchFamily="2" charset="-122"/>
              </a:rPr>
              <a:t>以</a:t>
            </a:r>
            <a:r>
              <a:rPr lang="zh-CN" altLang="en-US" sz="2400" dirty="0">
                <a:solidFill>
                  <a:srgbClr val="0070C0"/>
                </a:solidFill>
                <a:latin typeface="宋体" pitchFamily="2" charset="-122"/>
                <a:ea typeface="宋体" pitchFamily="2" charset="-122"/>
              </a:rPr>
              <a:t>一国的有效要素份额与其世界</a:t>
            </a:r>
            <a:r>
              <a:rPr lang="en-US" altLang="zh-CN" sz="2400" dirty="0">
                <a:solidFill>
                  <a:srgbClr val="0070C0"/>
                </a:solidFill>
                <a:latin typeface="宋体" pitchFamily="2" charset="-122"/>
                <a:ea typeface="宋体" pitchFamily="2" charset="-122"/>
              </a:rPr>
              <a:t>GDP</a:t>
            </a:r>
            <a:r>
              <a:rPr lang="zh-CN" altLang="en-US" sz="2400" dirty="0">
                <a:solidFill>
                  <a:srgbClr val="0070C0"/>
                </a:solidFill>
                <a:latin typeface="宋体" pitchFamily="2" charset="-122"/>
                <a:ea typeface="宋体" pitchFamily="2" charset="-122"/>
              </a:rPr>
              <a:t>份额的比较来判断其有效要素丰裕度</a:t>
            </a:r>
            <a:r>
              <a:rPr lang="zh-CN" altLang="en-US" sz="2400" dirty="0" smtClean="0">
                <a:solidFill>
                  <a:srgbClr val="0070C0"/>
                </a:solidFill>
                <a:latin typeface="宋体" pitchFamily="2" charset="-122"/>
                <a:ea typeface="宋体" pitchFamily="2" charset="-122"/>
              </a:rPr>
              <a:t>；</a:t>
            </a:r>
            <a:endParaRPr lang="en-US" altLang="zh-CN" sz="2400" dirty="0"/>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8194" name="Picture 2"/>
          <p:cNvPicPr>
            <a:picLocks noChangeAspect="1" noChangeArrowheads="1"/>
          </p:cNvPicPr>
          <p:nvPr/>
        </p:nvPicPr>
        <p:blipFill>
          <a:blip r:embed="rId3"/>
          <a:srcRect/>
          <a:stretch>
            <a:fillRect/>
          </a:stretch>
        </p:blipFill>
        <p:spPr bwMode="auto">
          <a:xfrm>
            <a:off x="1714480" y="4643446"/>
            <a:ext cx="5021262" cy="40640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pic>
        <p:nvPicPr>
          <p:cNvPr id="9218" name="Picture 2"/>
          <p:cNvPicPr>
            <a:picLocks noChangeAspect="1" noChangeArrowheads="1"/>
          </p:cNvPicPr>
          <p:nvPr/>
        </p:nvPicPr>
        <p:blipFill>
          <a:blip r:embed="rId2"/>
          <a:srcRect/>
          <a:stretch>
            <a:fillRect/>
          </a:stretch>
        </p:blipFill>
        <p:spPr bwMode="auto">
          <a:xfrm>
            <a:off x="214282" y="428604"/>
            <a:ext cx="8702310" cy="6142057"/>
          </a:xfrm>
          <a:prstGeom prst="rect">
            <a:avLst/>
          </a:prstGeom>
          <a:noFill/>
          <a:ln w="9525">
            <a:noFill/>
            <a:miter lim="800000"/>
            <a:headEnd/>
            <a:tailEnd/>
          </a:ln>
          <a:effec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altLang="zh-CN" dirty="0">
                <a:solidFill>
                  <a:srgbClr val="0070C0"/>
                </a:solidFill>
                <a:latin typeface="宋体" pitchFamily="2" charset="-122"/>
                <a:ea typeface="宋体" pitchFamily="2" charset="-122"/>
              </a:rPr>
              <a:t>3</a:t>
            </a:r>
            <a:r>
              <a:rPr lang="en-US" dirty="0">
                <a:solidFill>
                  <a:srgbClr val="0070C0"/>
                </a:solidFill>
                <a:latin typeface="宋体" pitchFamily="2" charset="-122"/>
                <a:ea typeface="宋体" pitchFamily="2" charset="-122"/>
              </a:rPr>
              <a:t>.HO</a:t>
            </a:r>
            <a:r>
              <a:rPr lang="zh-CN" altLang="en-US" dirty="0">
                <a:solidFill>
                  <a:srgbClr val="0070C0"/>
                </a:solidFill>
                <a:latin typeface="宋体" pitchFamily="2" charset="-122"/>
                <a:ea typeface="宋体" pitchFamily="2" charset="-122"/>
              </a:rPr>
              <a:t>模型的扩展</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多产品、多要素和多国</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285720" y="1357313"/>
            <a:ext cx="8501122" cy="3157788"/>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测算美国可耕地面积及有效可耕地面积的要素丰裕度转变</a:t>
            </a:r>
            <a:r>
              <a:rPr lang="zh-CN" altLang="en-US" sz="2400" dirty="0" smtClean="0">
                <a:solidFill>
                  <a:srgbClr val="0070C0"/>
                </a:solidFill>
                <a:latin typeface="宋体" pitchFamily="2" charset="-122"/>
                <a:ea typeface="宋体" pitchFamily="2" charset="-122"/>
              </a:rPr>
              <a:t>；</a:t>
            </a:r>
            <a:endParaRPr lang="en-US" altLang="zh-CN" sz="2400" dirty="0" smtClean="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测算中国科学家和有效科学家的要素丰裕度转变；</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endParaRPr lang="en-US" altLang="zh-CN" sz="2400" dirty="0"/>
          </a:p>
          <a:p>
            <a:pPr>
              <a:lnSpc>
                <a:spcPct val="150000"/>
              </a:lnSpc>
              <a:spcBef>
                <a:spcPct val="10000"/>
              </a:spcBef>
              <a:spcAft>
                <a:spcPct val="10000"/>
              </a:spcAft>
              <a:buFont typeface="Wingdings" pitchFamily="2" charset="2"/>
              <a:buChar char="u"/>
            </a:pPr>
            <a:endParaRPr lang="en-US" altLang="zh-CN" sz="2400" dirty="0"/>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2" name="Picture 2"/>
          <p:cNvPicPr>
            <a:picLocks noChangeAspect="1" noChangeArrowheads="1"/>
          </p:cNvPicPr>
          <p:nvPr/>
        </p:nvPicPr>
        <p:blipFill>
          <a:blip r:embed="rId3"/>
          <a:srcRect/>
          <a:stretch>
            <a:fillRect/>
          </a:stretch>
        </p:blipFill>
        <p:spPr bwMode="auto">
          <a:xfrm>
            <a:off x="857223" y="3286123"/>
            <a:ext cx="6500859" cy="433507"/>
          </a:xfrm>
          <a:prstGeom prst="rect">
            <a:avLst/>
          </a:prstGeom>
          <a:noFill/>
          <a:ln w="9525">
            <a:noFill/>
            <a:miter lim="800000"/>
            <a:headEnd/>
            <a:tailEnd/>
          </a:ln>
          <a:effectLst/>
        </p:spPr>
      </p:pic>
      <p:pic>
        <p:nvPicPr>
          <p:cNvPr id="10243" name="Picture 3"/>
          <p:cNvPicPr>
            <a:picLocks noChangeAspect="1" noChangeArrowheads="1"/>
          </p:cNvPicPr>
          <p:nvPr/>
        </p:nvPicPr>
        <p:blipFill>
          <a:blip r:embed="rId4"/>
          <a:srcRect/>
          <a:stretch>
            <a:fillRect/>
          </a:stretch>
        </p:blipFill>
        <p:spPr bwMode="auto">
          <a:xfrm>
            <a:off x="857224" y="2000240"/>
            <a:ext cx="6215106" cy="457091"/>
          </a:xfrm>
          <a:prstGeom prst="rect">
            <a:avLst/>
          </a:prstGeom>
          <a:noFill/>
          <a:ln w="9525">
            <a:noFill/>
            <a:miter lim="800000"/>
            <a:headEnd/>
            <a:tailEnd/>
          </a:ln>
          <a:effectLst/>
        </p:spPr>
      </p:pic>
      <p:pic>
        <p:nvPicPr>
          <p:cNvPr id="18" name="Picture 2"/>
          <p:cNvPicPr>
            <a:picLocks noChangeAspect="1" noChangeArrowheads="1"/>
          </p:cNvPicPr>
          <p:nvPr/>
        </p:nvPicPr>
        <p:blipFill>
          <a:blip r:embed="rId5"/>
          <a:srcRect/>
          <a:stretch>
            <a:fillRect/>
          </a:stretch>
        </p:blipFill>
        <p:spPr bwMode="auto">
          <a:xfrm>
            <a:off x="500034" y="142852"/>
            <a:ext cx="8213751" cy="6205404"/>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pic>
        <p:nvPicPr>
          <p:cNvPr id="11266" name="Picture 2"/>
          <p:cNvPicPr>
            <a:picLocks noChangeAspect="1" noChangeArrowheads="1"/>
          </p:cNvPicPr>
          <p:nvPr/>
        </p:nvPicPr>
        <p:blipFill>
          <a:blip r:embed="rId2"/>
          <a:srcRect/>
          <a:stretch>
            <a:fillRect/>
          </a:stretch>
        </p:blipFill>
        <p:spPr bwMode="auto">
          <a:xfrm>
            <a:off x="357158" y="194127"/>
            <a:ext cx="8499503" cy="6449583"/>
          </a:xfrm>
          <a:prstGeom prst="rect">
            <a:avLst/>
          </a:prstGeom>
          <a:noFill/>
          <a:ln w="9525">
            <a:noFill/>
            <a:miter lim="800000"/>
            <a:headEnd/>
            <a:tailEnd/>
          </a:ln>
          <a:effec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altLang="zh-CN" dirty="0">
                <a:solidFill>
                  <a:srgbClr val="0070C0"/>
                </a:solidFill>
                <a:latin typeface="宋体" pitchFamily="2" charset="-122"/>
                <a:ea typeface="宋体" pitchFamily="2" charset="-122"/>
              </a:rPr>
              <a:t>3</a:t>
            </a:r>
            <a:r>
              <a:rPr lang="en-US" dirty="0">
                <a:solidFill>
                  <a:srgbClr val="0070C0"/>
                </a:solidFill>
                <a:latin typeface="宋体" pitchFamily="2" charset="-122"/>
                <a:ea typeface="宋体" pitchFamily="2" charset="-122"/>
              </a:rPr>
              <a:t>.HO</a:t>
            </a:r>
            <a:r>
              <a:rPr lang="zh-CN" altLang="en-US" dirty="0">
                <a:solidFill>
                  <a:srgbClr val="0070C0"/>
                </a:solidFill>
                <a:latin typeface="宋体" pitchFamily="2" charset="-122"/>
                <a:ea typeface="宋体" pitchFamily="2" charset="-122"/>
              </a:rPr>
              <a:t>模型的扩展</a:t>
            </a:r>
            <a:endParaRPr lang="en-US"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609600" y="990600"/>
            <a:ext cx="8105804" cy="5373779"/>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en-US" altLang="zh-CN" sz="2400" dirty="0">
                <a:solidFill>
                  <a:srgbClr val="0070C0"/>
                </a:solidFill>
                <a:latin typeface="宋体" pitchFamily="2" charset="-122"/>
                <a:ea typeface="宋体" pitchFamily="2" charset="-122"/>
              </a:rPr>
              <a:t>HO</a:t>
            </a:r>
            <a:r>
              <a:rPr lang="zh-CN" altLang="en-US" sz="2400" dirty="0">
                <a:solidFill>
                  <a:srgbClr val="0070C0"/>
                </a:solidFill>
                <a:latin typeface="宋体" pitchFamily="2" charset="-122"/>
                <a:ea typeface="宋体" pitchFamily="2" charset="-122"/>
              </a:rPr>
              <a:t>定理的扩展</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符号检验</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如果一国是某种有效要素丰裕的，则净出口的该要素含量应该是正的；如果是有效要素稀缺，则净出口的该要素含量应该是负的。</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美国的有效要素份额</a:t>
            </a:r>
            <a:r>
              <a:rPr lang="en-US" altLang="zh-CN" sz="2400" dirty="0">
                <a:solidFill>
                  <a:srgbClr val="0070C0"/>
                </a:solidFill>
                <a:latin typeface="宋体" pitchFamily="2" charset="-122"/>
                <a:ea typeface="宋体" pitchFamily="2" charset="-122"/>
              </a:rPr>
              <a:t>%-</a:t>
            </a:r>
            <a:r>
              <a:rPr lang="zh-CN" altLang="en-US" sz="2400" dirty="0">
                <a:solidFill>
                  <a:srgbClr val="0070C0"/>
                </a:solidFill>
                <a:latin typeface="宋体" pitchFamily="2" charset="-122"/>
                <a:ea typeface="宋体" pitchFamily="2" charset="-122"/>
              </a:rPr>
              <a:t>美国的世界</a:t>
            </a:r>
            <a:r>
              <a:rPr lang="en-US" altLang="zh-CN" sz="2400" dirty="0">
                <a:solidFill>
                  <a:srgbClr val="0070C0"/>
                </a:solidFill>
                <a:latin typeface="宋体" pitchFamily="2" charset="-122"/>
                <a:ea typeface="宋体" pitchFamily="2" charset="-122"/>
              </a:rPr>
              <a:t>GDP</a:t>
            </a:r>
            <a:r>
              <a:rPr lang="zh-CN" altLang="en-US" sz="2400" dirty="0">
                <a:solidFill>
                  <a:srgbClr val="0070C0"/>
                </a:solidFill>
                <a:latin typeface="宋体" pitchFamily="2" charset="-122"/>
                <a:ea typeface="宋体" pitchFamily="2" charset="-122"/>
              </a:rPr>
              <a:t>份额</a:t>
            </a:r>
            <a:r>
              <a:rPr lang="en-US" altLang="zh-CN" sz="2400" dirty="0">
                <a:solidFill>
                  <a:srgbClr val="0070C0"/>
                </a:solidFill>
                <a:latin typeface="宋体" pitchFamily="2" charset="-122"/>
                <a:ea typeface="宋体" pitchFamily="2" charset="-122"/>
              </a:rPr>
              <a:t>%</a:t>
            </a:r>
            <a:r>
              <a:rPr lang="zh-CN" altLang="en-US" sz="2400" dirty="0">
                <a:solidFill>
                  <a:srgbClr val="0070C0"/>
                </a:solidFill>
                <a:latin typeface="宋体" pitchFamily="2" charset="-122"/>
                <a:ea typeface="宋体" pitchFamily="2" charset="-122"/>
              </a:rPr>
              <a:t>的符号</a:t>
            </a:r>
            <a:r>
              <a:rPr lang="en-US" altLang="zh-CN" sz="2400" dirty="0">
                <a:solidFill>
                  <a:srgbClr val="0070C0"/>
                </a:solidFill>
                <a:latin typeface="宋体" pitchFamily="2" charset="-122"/>
                <a:ea typeface="宋体" pitchFamily="2" charset="-122"/>
              </a:rPr>
              <a:t>=</a:t>
            </a:r>
            <a:r>
              <a:rPr lang="zh-CN" altLang="en-US" sz="2400" dirty="0">
                <a:solidFill>
                  <a:srgbClr val="0070C0"/>
                </a:solidFill>
                <a:latin typeface="宋体" pitchFamily="2" charset="-122"/>
                <a:ea typeface="宋体" pitchFamily="2" charset="-122"/>
              </a:rPr>
              <a:t>美国的净出口要素含量的符号；</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解开里昂惕夫悖论</a:t>
            </a:r>
            <a:r>
              <a:rPr lang="en-US" altLang="zh-CN" sz="2400" dirty="0">
                <a:solidFill>
                  <a:srgbClr val="0070C0"/>
                </a:solidFill>
                <a:latin typeface="宋体" pitchFamily="2" charset="-122"/>
                <a:ea typeface="宋体" pitchFamily="2" charset="-122"/>
              </a:rPr>
              <a:t>——</a:t>
            </a:r>
            <a:r>
              <a:rPr lang="zh-CN" altLang="en-US" sz="2400" dirty="0">
                <a:solidFill>
                  <a:srgbClr val="0070C0"/>
                </a:solidFill>
                <a:latin typeface="宋体" pitchFamily="2" charset="-122"/>
                <a:ea typeface="宋体" pitchFamily="2" charset="-122"/>
              </a:rPr>
              <a:t>考虑了要素生产率差异之后，美国是有效劳动丰裕国家。</a:t>
            </a:r>
            <a:endParaRPr lang="en-US" altLang="zh-CN" sz="2400" dirty="0">
              <a:solidFill>
                <a:srgbClr val="0070C0"/>
              </a:solidFill>
              <a:latin typeface="宋体" pitchFamily="2" charset="-122"/>
              <a:ea typeface="宋体" pitchFamily="2" charset="-122"/>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70658"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6"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2948"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89092"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3"/>
          <a:srcRect/>
          <a:stretch>
            <a:fillRect/>
          </a:stretch>
        </p:blipFill>
        <p:spPr bwMode="auto">
          <a:xfrm>
            <a:off x="928662" y="214290"/>
            <a:ext cx="7356495" cy="6439706"/>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ext Box 2"/>
          <p:cNvSpPr txBox="1">
            <a:spLocks noChangeArrowheads="1"/>
          </p:cNvSpPr>
          <p:nvPr/>
        </p:nvSpPr>
        <p:spPr bwMode="auto">
          <a:xfrm>
            <a:off x="3886200" y="6248400"/>
            <a:ext cx="5084763" cy="523875"/>
          </a:xfrm>
          <a:prstGeom prst="rect">
            <a:avLst/>
          </a:prstGeom>
          <a:noFill/>
          <a:ln w="9525">
            <a:noFill/>
            <a:miter lim="800000"/>
            <a:headEnd/>
            <a:tailEnd/>
          </a:ln>
        </p:spPr>
        <p:txBody>
          <a:bodyPr wrap="none">
            <a:spAutoFit/>
          </a:bodyPr>
          <a:lstStyle/>
          <a:p>
            <a:pPr>
              <a:spcBef>
                <a:spcPct val="50000"/>
              </a:spcBef>
            </a:pPr>
            <a:r>
              <a:rPr lang="en-US" altLang="zh-CN" b="1" dirty="0"/>
              <a:t>Figure 4.8  </a:t>
            </a:r>
            <a:r>
              <a:rPr lang="en-US" altLang="zh-CN" dirty="0"/>
              <a:t>Labor Endowment and GDP for the United States and Rest of World, 1947</a:t>
            </a:r>
            <a:r>
              <a:rPr lang="en-US" altLang="zh-CN" b="1" dirty="0"/>
              <a:t/>
            </a:r>
            <a:br>
              <a:rPr lang="en-US" altLang="zh-CN" b="1" dirty="0"/>
            </a:br>
            <a:r>
              <a:rPr lang="en-US" altLang="zh-CN" dirty="0" err="1"/>
              <a:t>Feenstra</a:t>
            </a:r>
            <a:r>
              <a:rPr lang="en-US" altLang="zh-CN" dirty="0"/>
              <a:t> and Taylor: International Trade, Second Edition</a:t>
            </a:r>
            <a:br>
              <a:rPr lang="en-US" altLang="zh-CN" dirty="0"/>
            </a:br>
            <a:r>
              <a:rPr lang="en-US" altLang="zh-CN" sz="800" dirty="0"/>
              <a:t>Copyright © 2011 by Worth Publishers</a:t>
            </a:r>
          </a:p>
        </p:txBody>
      </p:sp>
      <p:pic>
        <p:nvPicPr>
          <p:cNvPr id="12291" name="Picture 3" descr="Feenstra2e_fig_04_08.tif"/>
          <p:cNvPicPr>
            <a:picLocks noChangeAspect="1"/>
          </p:cNvPicPr>
          <p:nvPr/>
        </p:nvPicPr>
        <p:blipFill>
          <a:blip r:embed="rId3"/>
          <a:srcRect/>
          <a:stretch>
            <a:fillRect/>
          </a:stretch>
        </p:blipFill>
        <p:spPr bwMode="auto">
          <a:xfrm>
            <a:off x="1530350" y="1214422"/>
            <a:ext cx="6083300" cy="4729178"/>
          </a:xfrm>
          <a:prstGeom prst="rect">
            <a:avLst/>
          </a:prstGeom>
          <a:noFill/>
          <a:ln w="9525">
            <a:noFill/>
            <a:miter lim="800000"/>
            <a:headEnd/>
            <a:tailEnd/>
          </a:ln>
        </p:spPr>
      </p:pic>
      <p:sp>
        <p:nvSpPr>
          <p:cNvPr id="4" name="TextBox 3"/>
          <p:cNvSpPr txBox="1"/>
          <p:nvPr/>
        </p:nvSpPr>
        <p:spPr>
          <a:xfrm>
            <a:off x="2000232" y="428604"/>
            <a:ext cx="5500726" cy="400110"/>
          </a:xfrm>
          <a:prstGeom prst="rect">
            <a:avLst/>
          </a:prstGeom>
          <a:noFill/>
        </p:spPr>
        <p:txBody>
          <a:bodyPr wrap="square" rtlCol="0">
            <a:spAutoFit/>
          </a:bodyPr>
          <a:lstStyle/>
          <a:p>
            <a:r>
              <a:rPr lang="en-US" altLang="zh-CN" sz="2000" dirty="0" smtClean="0">
                <a:solidFill>
                  <a:srgbClr val="0070C0"/>
                </a:solidFill>
                <a:latin typeface="宋体" pitchFamily="2" charset="-122"/>
                <a:ea typeface="宋体" pitchFamily="2" charset="-122"/>
              </a:rPr>
              <a:t>1947</a:t>
            </a:r>
            <a:r>
              <a:rPr lang="zh-CN" altLang="en-US" sz="2000" dirty="0" smtClean="0">
                <a:solidFill>
                  <a:srgbClr val="0070C0"/>
                </a:solidFill>
                <a:latin typeface="宋体" pitchFamily="2" charset="-122"/>
                <a:ea typeface="宋体" pitchFamily="2" charset="-122"/>
              </a:rPr>
              <a:t>年美国和世界其他国家劳动力禀赋与</a:t>
            </a:r>
            <a:r>
              <a:rPr lang="en-US" altLang="zh-CN" sz="2000" dirty="0" smtClean="0">
                <a:solidFill>
                  <a:srgbClr val="0070C0"/>
                </a:solidFill>
                <a:latin typeface="宋体" pitchFamily="2" charset="-122"/>
                <a:ea typeface="宋体" pitchFamily="2" charset="-122"/>
              </a:rPr>
              <a:t>GDP</a:t>
            </a:r>
            <a:endParaRPr lang="zh-CN" altLang="en-US" sz="2000" dirty="0">
              <a:solidFill>
                <a:srgbClr val="0070C0"/>
              </a:solidFill>
              <a:latin typeface="宋体" pitchFamily="2" charset="-122"/>
              <a:ea typeface="宋体"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descr="信纸"/>
          <p:cNvSpPr>
            <a:spLocks noChangeArrowheads="1"/>
          </p:cNvSpPr>
          <p:nvPr/>
        </p:nvSpPr>
        <p:spPr bwMode="auto">
          <a:xfrm>
            <a:off x="469900" y="614363"/>
            <a:ext cx="8245475" cy="5399087"/>
          </a:xfrm>
          <a:prstGeom prst="rect">
            <a:avLst/>
          </a:prstGeom>
          <a:blipFill dpi="0" rotWithShape="0">
            <a:blip r:embed="rId2"/>
            <a:srcRect/>
            <a:tile tx="0" ty="0" sx="100000" sy="100000" flip="none" algn="tl"/>
          </a:blipFill>
          <a:ln w="9525">
            <a:miter lim="800000"/>
            <a:headEnd/>
            <a:tailEnd/>
          </a:ln>
          <a:effectLst>
            <a:outerShdw blurRad="50800" dist="50800" dir="5400000" algn="ctr" rotWithShape="0">
              <a:schemeClr val="bg1"/>
            </a:outerShdw>
          </a:effectLst>
          <a:scene3d>
            <a:camera prst="legacyObliqueTopLeft"/>
            <a:lightRig rig="legacyFlat3" dir="t"/>
          </a:scene3d>
          <a:sp3d extrusionH="430200" prstMaterial="legacyMatte">
            <a:bevelT w="13500" h="13500" prst="angle"/>
            <a:bevelB w="13500" h="13500" prst="angle"/>
            <a:extrusionClr>
              <a:srgbClr val="FFFFCC"/>
            </a:extrusionClr>
          </a:sp3d>
        </p:spPr>
        <p:txBody>
          <a:bodyPr>
            <a:flatTx/>
          </a:bodyPr>
          <a:lstStyle/>
          <a:p>
            <a:pPr indent="457200">
              <a:lnSpc>
                <a:spcPct val="150000"/>
              </a:lnSpc>
              <a:spcBef>
                <a:spcPct val="5000"/>
              </a:spcBef>
              <a:spcAft>
                <a:spcPct val="5000"/>
              </a:spcAft>
              <a:buClr>
                <a:srgbClr val="3366FF"/>
              </a:buClr>
              <a:buSzPct val="95000"/>
              <a:buFont typeface="Wingdings" pitchFamily="2" charset="2"/>
              <a:buNone/>
            </a:pPr>
            <a:r>
              <a:rPr lang="zh-CN" altLang="en-US" sz="2000" b="1" dirty="0">
                <a:solidFill>
                  <a:srgbClr val="0070C0"/>
                </a:solidFill>
              </a:rPr>
              <a:t>本章的三个目标：</a:t>
            </a:r>
            <a:endParaRPr lang="en-US" altLang="zh-CN" sz="2000" b="1" dirty="0">
              <a:solidFill>
                <a:srgbClr val="0070C0"/>
              </a:solidFill>
            </a:endParaRPr>
          </a:p>
          <a:p>
            <a:pPr indent="457200">
              <a:lnSpc>
                <a:spcPct val="150000"/>
              </a:lnSpc>
              <a:spcBef>
                <a:spcPct val="5000"/>
              </a:spcBef>
              <a:spcAft>
                <a:spcPct val="5000"/>
              </a:spcAft>
              <a:buClr>
                <a:srgbClr val="3366FF"/>
              </a:buClr>
              <a:buSzPct val="95000"/>
              <a:buFont typeface="Wingdings" pitchFamily="2" charset="2"/>
              <a:buNone/>
            </a:pPr>
            <a:r>
              <a:rPr lang="zh-CN" altLang="en-US" sz="2000" b="1" dirty="0">
                <a:solidFill>
                  <a:srgbClr val="0070C0"/>
                </a:solidFill>
                <a:latin typeface="宋体" pitchFamily="2" charset="-122"/>
                <a:ea typeface="宋体" pitchFamily="2" charset="-122"/>
              </a:rPr>
              <a:t>第一个目标是论述赫克歇尔俄林贸易模型。我们在前一章所学的特定要素模型是一个短期模型</a:t>
            </a:r>
            <a:r>
              <a:rPr lang="en-US" altLang="zh-CN" sz="2000" b="1" dirty="0">
                <a:solidFill>
                  <a:srgbClr val="0070C0"/>
                </a:solidFill>
                <a:latin typeface="宋体" pitchFamily="2" charset="-122"/>
                <a:ea typeface="宋体" pitchFamily="2" charset="-122"/>
              </a:rPr>
              <a:t>,</a:t>
            </a:r>
            <a:r>
              <a:rPr lang="zh-CN" altLang="en-US" sz="2000" b="1" dirty="0">
                <a:solidFill>
                  <a:srgbClr val="0070C0"/>
                </a:solidFill>
                <a:latin typeface="宋体" pitchFamily="2" charset="-122"/>
                <a:ea typeface="宋体" pitchFamily="2" charset="-122"/>
              </a:rPr>
              <a:t>因为资本和土地是不能在产业间流动的。相反</a:t>
            </a:r>
            <a:r>
              <a:rPr lang="en-US" altLang="zh-CN" sz="2000" b="1" dirty="0">
                <a:solidFill>
                  <a:srgbClr val="0070C0"/>
                </a:solidFill>
                <a:latin typeface="宋体" pitchFamily="2" charset="-122"/>
                <a:ea typeface="宋体" pitchFamily="2" charset="-122"/>
              </a:rPr>
              <a:t>,</a:t>
            </a:r>
            <a:r>
              <a:rPr lang="zh-CN" altLang="en-US" sz="2000" b="1" dirty="0">
                <a:solidFill>
                  <a:srgbClr val="0070C0"/>
                </a:solidFill>
                <a:latin typeface="宋体" pitchFamily="2" charset="-122"/>
                <a:ea typeface="宋体" pitchFamily="2" charset="-122"/>
              </a:rPr>
              <a:t>赫克歇尔俄林模型是一个长期模型</a:t>
            </a:r>
            <a:r>
              <a:rPr lang="en-US" altLang="zh-CN" sz="2000" b="1" dirty="0">
                <a:solidFill>
                  <a:srgbClr val="0070C0"/>
                </a:solidFill>
                <a:latin typeface="宋体" pitchFamily="2" charset="-122"/>
                <a:ea typeface="宋体" pitchFamily="2" charset="-122"/>
              </a:rPr>
              <a:t>,</a:t>
            </a:r>
            <a:r>
              <a:rPr lang="zh-CN" altLang="en-US" sz="2000" b="1" dirty="0">
                <a:solidFill>
                  <a:srgbClr val="0070C0"/>
                </a:solidFill>
                <a:latin typeface="宋体" pitchFamily="2" charset="-122"/>
                <a:ea typeface="宋体" pitchFamily="2" charset="-122"/>
              </a:rPr>
              <a:t>因为所有生产要素都是可以在产业间流动的。</a:t>
            </a:r>
            <a:endParaRPr lang="en-US" altLang="zh-CN" sz="2000" b="1" dirty="0">
              <a:solidFill>
                <a:srgbClr val="0070C0"/>
              </a:solidFill>
              <a:latin typeface="宋体" pitchFamily="2" charset="-122"/>
              <a:ea typeface="宋体" pitchFamily="2" charset="-122"/>
            </a:endParaRPr>
          </a:p>
          <a:p>
            <a:pPr indent="457200">
              <a:lnSpc>
                <a:spcPct val="150000"/>
              </a:lnSpc>
              <a:spcBef>
                <a:spcPct val="5000"/>
              </a:spcBef>
              <a:spcAft>
                <a:spcPct val="5000"/>
              </a:spcAft>
              <a:buClr>
                <a:srgbClr val="3366FF"/>
              </a:buClr>
              <a:buSzPct val="95000"/>
              <a:buFont typeface="Wingdings" pitchFamily="2" charset="2"/>
              <a:buNone/>
            </a:pPr>
            <a:r>
              <a:rPr lang="zh-CN" altLang="en-US" sz="2000" b="1" dirty="0">
                <a:solidFill>
                  <a:srgbClr val="0070C0"/>
                </a:solidFill>
                <a:latin typeface="宋体" pitchFamily="2" charset="-122"/>
                <a:ea typeface="宋体" pitchFamily="2" charset="-122"/>
              </a:rPr>
              <a:t>第二个目标是研究开放两国间贸易是如何影响每个国家中给劳动和资本的支付的。我们用赫克歇尔俄林模型预期当国际贸易开始后哪个要素会受益和哪个要素会受损。</a:t>
            </a:r>
            <a:endParaRPr lang="en-US" altLang="zh-CN" sz="2000" b="1" dirty="0">
              <a:solidFill>
                <a:srgbClr val="0070C0"/>
              </a:solidFill>
              <a:latin typeface="宋体" pitchFamily="2" charset="-122"/>
              <a:ea typeface="宋体" pitchFamily="2" charset="-122"/>
            </a:endParaRPr>
          </a:p>
          <a:p>
            <a:pPr indent="457200">
              <a:lnSpc>
                <a:spcPct val="150000"/>
              </a:lnSpc>
              <a:spcBef>
                <a:spcPct val="5000"/>
              </a:spcBef>
              <a:spcAft>
                <a:spcPct val="5000"/>
              </a:spcAft>
              <a:buClr>
                <a:srgbClr val="3366FF"/>
              </a:buClr>
              <a:buSzPct val="95000"/>
              <a:buFont typeface="Wingdings" pitchFamily="2" charset="2"/>
              <a:buNone/>
            </a:pPr>
            <a:endParaRPr lang="en-US" altLang="zh-CN" sz="2000" dirty="0">
              <a:solidFill>
                <a:srgbClr val="0070C0"/>
              </a:solidFill>
            </a:endParaRPr>
          </a:p>
          <a:p>
            <a:pPr indent="457200">
              <a:lnSpc>
                <a:spcPct val="150000"/>
              </a:lnSpc>
              <a:spcBef>
                <a:spcPct val="5000"/>
              </a:spcBef>
              <a:spcAft>
                <a:spcPct val="5000"/>
              </a:spcAft>
              <a:buClr>
                <a:srgbClr val="3366FF"/>
              </a:buClr>
              <a:buSzPct val="95000"/>
              <a:buFont typeface="Wingdings" pitchFamily="2" charset="2"/>
              <a:buNone/>
            </a:pPr>
            <a:endParaRPr lang="en-US" altLang="zh-CN" sz="2000" dirty="0">
              <a:solidFill>
                <a:srgbClr val="0070C0"/>
              </a:solidFill>
            </a:endParaRPr>
          </a:p>
          <a:p>
            <a:pPr indent="457200">
              <a:lnSpc>
                <a:spcPct val="150000"/>
              </a:lnSpc>
              <a:spcBef>
                <a:spcPct val="5000"/>
              </a:spcBef>
              <a:spcAft>
                <a:spcPct val="5000"/>
              </a:spcAft>
              <a:buClr>
                <a:srgbClr val="3366FF"/>
              </a:buClr>
              <a:buSzPct val="95000"/>
              <a:buFont typeface="Wingdings" pitchFamily="2" charset="2"/>
              <a:buNone/>
            </a:pPr>
            <a:endParaRPr lang="en-US" altLang="zh-CN" sz="2000" dirty="0"/>
          </a:p>
          <a:p>
            <a:pPr indent="457200">
              <a:lnSpc>
                <a:spcPct val="150000"/>
              </a:lnSpc>
              <a:spcBef>
                <a:spcPct val="5000"/>
              </a:spcBef>
              <a:spcAft>
                <a:spcPct val="5000"/>
              </a:spcAft>
              <a:buClr>
                <a:srgbClr val="3366FF"/>
              </a:buClr>
              <a:buSzPct val="95000"/>
              <a:buFont typeface="Wingdings" pitchFamily="2" charset="2"/>
              <a:buNone/>
            </a:pPr>
            <a:endParaRPr lang="en-US" altLang="zh-CN" sz="2000" dirty="0"/>
          </a:p>
          <a:p>
            <a:pPr indent="457200">
              <a:lnSpc>
                <a:spcPct val="150000"/>
              </a:lnSpc>
              <a:spcBef>
                <a:spcPct val="5000"/>
              </a:spcBef>
              <a:spcAft>
                <a:spcPct val="5000"/>
              </a:spcAft>
              <a:buClr>
                <a:srgbClr val="3366FF"/>
              </a:buClr>
              <a:buSzPct val="95000"/>
              <a:buFont typeface="Wingdings" pitchFamily="2" charset="2"/>
              <a:buNone/>
            </a:pPr>
            <a:endParaRPr lang="en-US" altLang="zh-CN" sz="2000" dirty="0"/>
          </a:p>
          <a:p>
            <a:pPr indent="457200">
              <a:lnSpc>
                <a:spcPct val="150000"/>
              </a:lnSpc>
              <a:spcBef>
                <a:spcPct val="5000"/>
              </a:spcBef>
              <a:spcAft>
                <a:spcPct val="5000"/>
              </a:spcAft>
              <a:buClr>
                <a:srgbClr val="3366FF"/>
              </a:buClr>
              <a:buSzPct val="95000"/>
              <a:buFont typeface="Wingdings" pitchFamily="2" charset="2"/>
              <a:buNone/>
            </a:pPr>
            <a:endParaRPr lang="en-US" altLang="zh-CN" sz="2000" dirty="0"/>
          </a:p>
          <a:p>
            <a:pPr indent="457200">
              <a:lnSpc>
                <a:spcPct val="150000"/>
              </a:lnSpc>
              <a:spcBef>
                <a:spcPct val="5000"/>
              </a:spcBef>
              <a:spcAft>
                <a:spcPct val="5000"/>
              </a:spcAft>
              <a:buClr>
                <a:srgbClr val="3366FF"/>
              </a:buClr>
              <a:buSzPct val="95000"/>
              <a:buFont typeface="Wingdings" pitchFamily="2" charset="2"/>
              <a:buNone/>
            </a:pPr>
            <a:endParaRPr lang="zh-CN" altLang="en-US" sz="2000" dirty="0"/>
          </a:p>
        </p:txBody>
      </p:sp>
      <p:sp>
        <p:nvSpPr>
          <p:cNvPr id="18434" name="矩形 6"/>
          <p:cNvSpPr>
            <a:spLocks noChangeArrowheads="1"/>
          </p:cNvSpPr>
          <p:nvPr/>
        </p:nvSpPr>
        <p:spPr bwMode="auto">
          <a:xfrm>
            <a:off x="477838" y="4356100"/>
            <a:ext cx="8245475" cy="1477328"/>
          </a:xfrm>
          <a:prstGeom prst="rect">
            <a:avLst/>
          </a:prstGeom>
          <a:noFill/>
          <a:ln w="9525">
            <a:noFill/>
            <a:miter lim="800000"/>
            <a:headEnd/>
            <a:tailEnd/>
          </a:ln>
        </p:spPr>
        <p:txBody>
          <a:bodyPr>
            <a:spAutoFit/>
          </a:bodyPr>
          <a:lstStyle/>
          <a:p>
            <a:pPr indent="457200">
              <a:lnSpc>
                <a:spcPct val="150000"/>
              </a:lnSpc>
            </a:pPr>
            <a:r>
              <a:rPr lang="zh-CN" altLang="en-US" sz="2000" b="1" dirty="0" smtClean="0">
                <a:solidFill>
                  <a:srgbClr val="0070C0"/>
                </a:solidFill>
                <a:latin typeface="宋体" pitchFamily="2" charset="-122"/>
                <a:ea typeface="宋体" pitchFamily="2" charset="-122"/>
              </a:rPr>
              <a:t>第三</a:t>
            </a:r>
            <a:r>
              <a:rPr lang="zh-CN" altLang="en-US" sz="2000" b="1" dirty="0">
                <a:solidFill>
                  <a:srgbClr val="0070C0"/>
                </a:solidFill>
                <a:latin typeface="宋体" pitchFamily="2" charset="-122"/>
                <a:ea typeface="宋体" pitchFamily="2" charset="-122"/>
              </a:rPr>
              <a:t>个目标是考察赫克歇尔俄林模型的经验证据</a:t>
            </a:r>
            <a:r>
              <a:rPr lang="zh-CN" altLang="en-US" sz="2000" b="1" dirty="0" smtClean="0">
                <a:solidFill>
                  <a:srgbClr val="0070C0"/>
                </a:solidFill>
                <a:latin typeface="宋体" pitchFamily="2" charset="-122"/>
                <a:ea typeface="宋体" pitchFamily="2" charset="-122"/>
              </a:rPr>
              <a:t>。从</a:t>
            </a:r>
            <a:r>
              <a:rPr lang="zh-CN" altLang="en-US" sz="2000" b="1" dirty="0">
                <a:solidFill>
                  <a:srgbClr val="0070C0"/>
                </a:solidFill>
                <a:latin typeface="宋体" pitchFamily="2" charset="-122"/>
                <a:ea typeface="宋体" pitchFamily="2" charset="-122"/>
              </a:rPr>
              <a:t>几个方面扩展该</a:t>
            </a:r>
            <a:r>
              <a:rPr lang="zh-CN" altLang="en-US" sz="2000" b="1" dirty="0" smtClean="0">
                <a:solidFill>
                  <a:srgbClr val="0070C0"/>
                </a:solidFill>
                <a:latin typeface="宋体" pitchFamily="2" charset="-122"/>
                <a:ea typeface="宋体" pitchFamily="2" charset="-122"/>
              </a:rPr>
              <a:t>模型</a:t>
            </a:r>
            <a:r>
              <a:rPr lang="en-US" altLang="zh-CN" sz="2000" b="1" dirty="0" smtClean="0">
                <a:solidFill>
                  <a:srgbClr val="0070C0"/>
                </a:solidFill>
                <a:latin typeface="宋体" pitchFamily="2" charset="-122"/>
                <a:ea typeface="宋体" pitchFamily="2" charset="-122"/>
              </a:rPr>
              <a:t>:</a:t>
            </a:r>
            <a:r>
              <a:rPr lang="zh-CN" altLang="en-US" sz="2000" b="1" dirty="0" smtClean="0">
                <a:solidFill>
                  <a:srgbClr val="0070C0"/>
                </a:solidFill>
                <a:latin typeface="宋体" pitchFamily="2" charset="-122"/>
                <a:ea typeface="宋体" pitchFamily="2" charset="-122"/>
              </a:rPr>
              <a:t>首先</a:t>
            </a:r>
            <a:r>
              <a:rPr lang="zh-CN" altLang="en-US" sz="2000" b="1" dirty="0">
                <a:solidFill>
                  <a:srgbClr val="0070C0"/>
                </a:solidFill>
                <a:latin typeface="宋体" pitchFamily="2" charset="-122"/>
                <a:ea typeface="宋体" pitchFamily="2" charset="-122"/>
              </a:rPr>
              <a:t>是考虑多于两种产品和两种生产要素</a:t>
            </a:r>
            <a:r>
              <a:rPr lang="en-US" altLang="zh-CN" sz="2000" b="1" dirty="0">
                <a:solidFill>
                  <a:srgbClr val="0070C0"/>
                </a:solidFill>
                <a:latin typeface="宋体" pitchFamily="2" charset="-122"/>
                <a:ea typeface="宋体" pitchFamily="2" charset="-122"/>
              </a:rPr>
              <a:t>,</a:t>
            </a:r>
            <a:r>
              <a:rPr lang="zh-CN" altLang="en-US" sz="2000" b="1" dirty="0">
                <a:solidFill>
                  <a:srgbClr val="0070C0"/>
                </a:solidFill>
                <a:latin typeface="宋体" pitchFamily="2" charset="-122"/>
                <a:ea typeface="宋体" pitchFamily="2" charset="-122"/>
              </a:rPr>
              <a:t>其次是像李嘉图模型一样考虑各国拥有不同的技术</a:t>
            </a:r>
            <a:r>
              <a:rPr lang="zh-CN" altLang="en-US" sz="2000" dirty="0">
                <a:solidFill>
                  <a:srgbClr val="0070C0"/>
                </a:solidFill>
                <a:latin typeface="宋体" pitchFamily="2" charset="-122"/>
                <a:ea typeface="宋体" pitchFamily="2"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rgbClr val="0070C0"/>
                </a:solidFill>
                <a:latin typeface="宋体" pitchFamily="2" charset="-122"/>
                <a:ea typeface="宋体" pitchFamily="2" charset="-122"/>
              </a:rPr>
              <a:t>1.</a:t>
            </a:r>
            <a:r>
              <a:rPr lang="zh-CN" altLang="en-US" dirty="0">
                <a:solidFill>
                  <a:srgbClr val="0070C0"/>
                </a:solidFill>
                <a:latin typeface="宋体" pitchFamily="2" charset="-122"/>
                <a:ea typeface="宋体" pitchFamily="2" charset="-122"/>
              </a:rPr>
              <a:t>赫克歇尔</a:t>
            </a:r>
            <a:r>
              <a:rPr lang="en-US" altLang="zh-CN"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俄林模型</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523220"/>
          </a:xfrm>
          <a:prstGeom prst="rect">
            <a:avLst/>
          </a:prstGeom>
          <a:noFill/>
          <a:ln w="9525" algn="ctr">
            <a:noFill/>
            <a:miter lim="800000"/>
            <a:headEnd/>
            <a:tailEnd/>
          </a:ln>
        </p:spPr>
        <p:txBody>
          <a:bodyPr>
            <a:spAutoFit/>
          </a:bodyPr>
          <a:lstStyle/>
          <a:p>
            <a:pPr>
              <a:spcBef>
                <a:spcPct val="20000"/>
              </a:spcBef>
            </a:pPr>
            <a:r>
              <a:rPr lang="zh-CN" altLang="en-US" sz="2800" dirty="0">
                <a:solidFill>
                  <a:srgbClr val="0070C0"/>
                </a:solidFill>
                <a:latin typeface="宋体" pitchFamily="2" charset="-122"/>
                <a:ea typeface="宋体" pitchFamily="2" charset="-122"/>
              </a:rPr>
              <a:t>前言</a:t>
            </a:r>
            <a:endParaRPr lang="en-US" sz="28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8077228" cy="3527119"/>
          </a:xfrm>
          <a:prstGeom prst="rect">
            <a:avLst/>
          </a:prstGeom>
          <a:noFill/>
          <a:ln w="9525">
            <a:noFill/>
            <a:miter lim="800000"/>
            <a:headEnd/>
            <a:tailEnd/>
          </a:ln>
        </p:spPr>
        <p:txBody>
          <a:bodyPr wrap="square">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贸易是因各国具有不同的资源而发生的；</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b="0" dirty="0">
                <a:solidFill>
                  <a:srgbClr val="0070C0"/>
                </a:solidFill>
                <a:latin typeface="宋体" pitchFamily="2" charset="-122"/>
                <a:ea typeface="宋体" pitchFamily="2" charset="-122"/>
              </a:rPr>
              <a:t>特定要素模型是</a:t>
            </a:r>
            <a:r>
              <a:rPr lang="zh-CN" altLang="en-US" sz="2400" dirty="0">
                <a:solidFill>
                  <a:srgbClr val="0070C0"/>
                </a:solidFill>
                <a:latin typeface="宋体" pitchFamily="2" charset="-122"/>
                <a:ea typeface="宋体" pitchFamily="2" charset="-122"/>
              </a:rPr>
              <a:t>一个短期模型，资本和土地不能在产业间流动；</a:t>
            </a:r>
            <a:r>
              <a:rPr lang="en-US" altLang="zh-CN" sz="2400" dirty="0">
                <a:solidFill>
                  <a:srgbClr val="0070C0"/>
                </a:solidFill>
                <a:latin typeface="宋体" pitchFamily="2" charset="-122"/>
                <a:ea typeface="宋体" pitchFamily="2" charset="-122"/>
              </a:rPr>
              <a:t>HO</a:t>
            </a:r>
            <a:r>
              <a:rPr lang="zh-CN" altLang="en-US" sz="2400" dirty="0">
                <a:solidFill>
                  <a:srgbClr val="0070C0"/>
                </a:solidFill>
                <a:latin typeface="宋体" pitchFamily="2" charset="-122"/>
                <a:ea typeface="宋体" pitchFamily="2" charset="-122"/>
              </a:rPr>
              <a:t>模型则是一个长期模型，所有要素均可流动；</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b="0" dirty="0">
                <a:solidFill>
                  <a:srgbClr val="0070C0"/>
                </a:solidFill>
                <a:latin typeface="宋体" pitchFamily="2" charset="-122"/>
                <a:ea typeface="宋体" pitchFamily="2" charset="-122"/>
              </a:rPr>
              <a:t>开放贸易如何影响参与国家的要素给付；</a:t>
            </a:r>
            <a:endParaRPr lang="en-US" altLang="zh-CN" sz="2400" b="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b="0" dirty="0">
                <a:solidFill>
                  <a:srgbClr val="0070C0"/>
                </a:solidFill>
                <a:latin typeface="宋体" pitchFamily="2" charset="-122"/>
                <a:ea typeface="宋体" pitchFamily="2" charset="-122"/>
              </a:rPr>
              <a:t>理论推演与实践检验</a:t>
            </a:r>
            <a:endParaRPr lang="en-US" altLang="zh-CN" sz="2400" b="0" dirty="0">
              <a:solidFill>
                <a:srgbClr val="0070C0"/>
              </a:solidFill>
              <a:latin typeface="宋体" pitchFamily="2" charset="-122"/>
              <a:ea typeface="宋体" pitchFamily="2" charset="-122"/>
            </a:endParaRPr>
          </a:p>
          <a:p>
            <a:pPr>
              <a:spcBef>
                <a:spcPct val="10000"/>
              </a:spcBef>
              <a:spcAft>
                <a:spcPct val="10000"/>
              </a:spcAft>
            </a:pPr>
            <a:endParaRPr lang="en-US" sz="2400" b="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rgbClr val="0070C0"/>
                </a:solidFill>
                <a:latin typeface="宋体" pitchFamily="2" charset="-122"/>
                <a:ea typeface="宋体" pitchFamily="2" charset="-122"/>
              </a:rPr>
              <a:t>1.</a:t>
            </a:r>
            <a:r>
              <a:rPr lang="zh-CN" altLang="en-US" dirty="0">
                <a:solidFill>
                  <a:srgbClr val="0070C0"/>
                </a:solidFill>
                <a:latin typeface="宋体" pitchFamily="2" charset="-122"/>
                <a:ea typeface="宋体" pitchFamily="2" charset="-122"/>
              </a:rPr>
              <a:t>赫克歇尔</a:t>
            </a:r>
            <a:r>
              <a:rPr lang="en-US" altLang="zh-CN"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俄林模型</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假设条件</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3600986"/>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b="0" dirty="0">
                <a:solidFill>
                  <a:srgbClr val="0070C0"/>
                </a:solidFill>
                <a:latin typeface="宋体" pitchFamily="2" charset="-122"/>
                <a:ea typeface="宋体" pitchFamily="2" charset="-122"/>
              </a:rPr>
              <a:t>两个国家：母国和外国；</a:t>
            </a:r>
            <a:endParaRPr lang="en-US" altLang="zh-CN" sz="2400" b="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两种要素：资本和劳动；</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b="0" dirty="0">
                <a:solidFill>
                  <a:srgbClr val="0070C0"/>
                </a:solidFill>
                <a:latin typeface="宋体" pitchFamily="2" charset="-122"/>
                <a:ea typeface="宋体" pitchFamily="2" charset="-122"/>
              </a:rPr>
              <a:t>两种产品：鞋子和计算机；</a:t>
            </a:r>
            <a:endParaRPr lang="en-US" altLang="zh-CN" sz="2400" b="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b="0" dirty="0">
                <a:solidFill>
                  <a:srgbClr val="0070C0"/>
                </a:solidFill>
                <a:latin typeface="宋体" pitchFamily="2" charset="-122"/>
                <a:ea typeface="宋体" pitchFamily="2" charset="-122"/>
              </a:rPr>
              <a:t>资本总量：母国</a:t>
            </a:r>
            <a:r>
              <a:rPr lang="en-US" altLang="zh-CN" sz="2400" b="0" dirty="0">
                <a:solidFill>
                  <a:srgbClr val="0070C0"/>
                </a:solidFill>
                <a:latin typeface="宋体" pitchFamily="2" charset="-122"/>
                <a:ea typeface="宋体" pitchFamily="2" charset="-122"/>
              </a:rPr>
              <a:t>— </a:t>
            </a:r>
            <a:r>
              <a:rPr lang="en-US" altLang="zh-CN" sz="2400" b="0" dirty="0">
                <a:solidFill>
                  <a:srgbClr val="0070C0"/>
                </a:solidFill>
              </a:rPr>
              <a:t>                    </a:t>
            </a:r>
            <a:r>
              <a:rPr lang="zh-CN" altLang="en-US" sz="2400" b="0" dirty="0">
                <a:solidFill>
                  <a:srgbClr val="0070C0"/>
                </a:solidFill>
                <a:latin typeface="宋体" pitchFamily="2" charset="-122"/>
                <a:ea typeface="宋体" pitchFamily="2" charset="-122"/>
              </a:rPr>
              <a:t>；外国</a:t>
            </a:r>
            <a:r>
              <a:rPr lang="en-US" altLang="zh-CN" sz="2400" b="0" dirty="0">
                <a:solidFill>
                  <a:srgbClr val="0070C0"/>
                </a:solidFill>
                <a:latin typeface="宋体" pitchFamily="2" charset="-122"/>
                <a:ea typeface="宋体" pitchFamily="2" charset="-122"/>
              </a:rPr>
              <a:t>—</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b="0" dirty="0">
                <a:solidFill>
                  <a:srgbClr val="0070C0"/>
                </a:solidFill>
                <a:latin typeface="宋体" pitchFamily="2" charset="-122"/>
                <a:ea typeface="宋体" pitchFamily="2" charset="-122"/>
              </a:rPr>
              <a:t>劳动总量：母国</a:t>
            </a:r>
            <a:r>
              <a:rPr lang="en-US" altLang="zh-CN" sz="2400" b="0" dirty="0" smtClean="0">
                <a:solidFill>
                  <a:srgbClr val="0070C0"/>
                </a:solidFill>
                <a:latin typeface="宋体" pitchFamily="2" charset="-122"/>
                <a:ea typeface="宋体" pitchFamily="2" charset="-122"/>
              </a:rPr>
              <a:t>—            </a:t>
            </a:r>
            <a:r>
              <a:rPr lang="zh-CN" altLang="en-US" sz="2400" b="0" dirty="0" smtClean="0">
                <a:solidFill>
                  <a:srgbClr val="0070C0"/>
                </a:solidFill>
                <a:latin typeface="宋体" pitchFamily="2" charset="-122"/>
                <a:ea typeface="宋体" pitchFamily="2" charset="-122"/>
              </a:rPr>
              <a:t>；</a:t>
            </a:r>
            <a:r>
              <a:rPr lang="zh-CN" altLang="en-US" sz="2400" b="0" dirty="0" smtClean="0">
                <a:solidFill>
                  <a:srgbClr val="0070C0"/>
                </a:solidFill>
              </a:rPr>
              <a:t>外国</a:t>
            </a:r>
            <a:r>
              <a:rPr lang="en-US" altLang="zh-CN" sz="2400" b="0" dirty="0">
                <a:solidFill>
                  <a:srgbClr val="0070C0"/>
                </a:solidFill>
              </a:rPr>
              <a:t>—</a:t>
            </a:r>
          </a:p>
          <a:p>
            <a:pPr>
              <a:spcBef>
                <a:spcPct val="10000"/>
              </a:spcBef>
              <a:spcAft>
                <a:spcPct val="10000"/>
              </a:spcAft>
              <a:buFont typeface="Wingdings" pitchFamily="2" charset="2"/>
              <a:buChar char="u"/>
            </a:pPr>
            <a:endParaRPr lang="en-US" sz="2400" b="0" dirty="0">
              <a:solidFill>
                <a:srgbClr val="0070C0"/>
              </a:solidFill>
            </a:endParaRPr>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1201"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500430" y="3429000"/>
            <a:ext cx="1619250" cy="381000"/>
          </a:xfrm>
          <a:prstGeom prst="rect">
            <a:avLst/>
          </a:prstGeom>
          <a:noFill/>
        </p:spPr>
      </p:pic>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1203" name="Picture 3"/>
          <p:cNvPicPr>
            <a:picLocks noChangeAspect="1" noChangeArrowheads="1"/>
          </p:cNvPicPr>
          <p:nvPr/>
        </p:nvPicPr>
        <p:blipFill>
          <a:blip r:embed="rId4">
            <a:clrChange>
              <a:clrFrom>
                <a:srgbClr val="FFFFFF"/>
              </a:clrFrom>
              <a:clrTo>
                <a:srgbClr val="FFFFFF">
                  <a:alpha val="0"/>
                </a:srgbClr>
              </a:clrTo>
            </a:clrChange>
          </a:blip>
          <a:srcRect/>
          <a:stretch>
            <a:fillRect/>
          </a:stretch>
        </p:blipFill>
        <p:spPr bwMode="auto">
          <a:xfrm>
            <a:off x="6500826" y="3357562"/>
            <a:ext cx="1828800" cy="414338"/>
          </a:xfrm>
          <a:prstGeom prst="rect">
            <a:avLst/>
          </a:prstGeom>
          <a:noFill/>
        </p:spPr>
      </p:pic>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1205" name="Picture 5"/>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3352799" y="4038600"/>
            <a:ext cx="1510393" cy="381000"/>
          </a:xfrm>
          <a:prstGeom prst="rect">
            <a:avLst/>
          </a:prstGeom>
          <a:noFill/>
        </p:spPr>
      </p:pic>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51207" name="Picture 7"/>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6572264" y="4000504"/>
            <a:ext cx="1860331" cy="457200"/>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rgbClr val="0070C0"/>
                </a:solidFill>
                <a:latin typeface="宋体" pitchFamily="2" charset="-122"/>
                <a:ea typeface="宋体" pitchFamily="2" charset="-122"/>
              </a:rPr>
              <a:t>1.</a:t>
            </a:r>
            <a:r>
              <a:rPr lang="zh-CN" altLang="en-US" dirty="0">
                <a:solidFill>
                  <a:srgbClr val="0070C0"/>
                </a:solidFill>
                <a:latin typeface="宋体" pitchFamily="2" charset="-122"/>
                <a:ea typeface="宋体" pitchFamily="2" charset="-122"/>
              </a:rPr>
              <a:t>赫克歇尔</a:t>
            </a:r>
            <a:r>
              <a:rPr lang="en-US" altLang="zh-CN"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俄林模型</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假设条件</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2899255"/>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假设</a:t>
            </a:r>
            <a:r>
              <a:rPr lang="en-US" altLang="zh-CN" sz="2400" dirty="0">
                <a:solidFill>
                  <a:srgbClr val="0070C0"/>
                </a:solidFill>
                <a:latin typeface="宋体" pitchFamily="2" charset="-122"/>
                <a:ea typeface="宋体" pitchFamily="2" charset="-122"/>
              </a:rPr>
              <a:t>1</a:t>
            </a:r>
            <a:r>
              <a:rPr lang="zh-CN" altLang="en-US" sz="2400" dirty="0">
                <a:solidFill>
                  <a:srgbClr val="0070C0"/>
                </a:solidFill>
                <a:latin typeface="宋体" pitchFamily="2" charset="-122"/>
                <a:ea typeface="宋体" pitchFamily="2" charset="-122"/>
              </a:rPr>
              <a:t>：两种要素可以在产业间自由流动；</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r>
              <a:rPr lang="zh-CN" altLang="en-US" sz="2400" dirty="0">
                <a:solidFill>
                  <a:srgbClr val="0070C0"/>
                </a:solidFill>
                <a:latin typeface="宋体" pitchFamily="2" charset="-122"/>
                <a:ea typeface="宋体" pitchFamily="2" charset="-122"/>
              </a:rPr>
              <a:t>假设</a:t>
            </a:r>
            <a:r>
              <a:rPr lang="en-US" altLang="zh-CN" sz="2400" dirty="0">
                <a:solidFill>
                  <a:srgbClr val="0070C0"/>
                </a:solidFill>
                <a:latin typeface="宋体" pitchFamily="2" charset="-122"/>
                <a:ea typeface="宋体" pitchFamily="2" charset="-122"/>
              </a:rPr>
              <a:t>2</a:t>
            </a:r>
            <a:r>
              <a:rPr lang="zh-CN" altLang="en-US" sz="2400" dirty="0">
                <a:solidFill>
                  <a:srgbClr val="0070C0"/>
                </a:solidFill>
                <a:latin typeface="宋体" pitchFamily="2" charset="-122"/>
                <a:ea typeface="宋体" pitchFamily="2" charset="-122"/>
              </a:rPr>
              <a:t>：鞋子生产是劳动密集的；即，生产鞋比生产计算机要求有更多的每单位资本劳动量。</a:t>
            </a:r>
            <a:endParaRPr lang="en-US" altLang="zh-CN" sz="2400" dirty="0">
              <a:solidFill>
                <a:srgbClr val="0070C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400" dirty="0">
                <a:solidFill>
                  <a:srgbClr val="FF0000"/>
                </a:solidFill>
                <a:latin typeface="宋体" pitchFamily="2" charset="-122"/>
                <a:ea typeface="宋体" pitchFamily="2" charset="-122"/>
              </a:rPr>
              <a:t>反过来，意味着计算机生产是资本密集的</a:t>
            </a:r>
            <a:r>
              <a:rPr lang="zh-CN" altLang="en-US" sz="2400" dirty="0">
                <a:latin typeface="宋体" pitchFamily="2" charset="-122"/>
                <a:ea typeface="宋体" pitchFamily="2" charset="-122"/>
              </a:rPr>
              <a:t>。</a:t>
            </a:r>
            <a:endParaRPr lang="en-US" altLang="zh-CN" sz="2400" dirty="0">
              <a:latin typeface="宋体" pitchFamily="2" charset="-122"/>
              <a:ea typeface="宋体" pitchFamily="2" charset="-122"/>
            </a:endParaRPr>
          </a:p>
          <a:p>
            <a:pPr>
              <a:spcBef>
                <a:spcPct val="10000"/>
              </a:spcBef>
              <a:spcAft>
                <a:spcPct val="10000"/>
              </a:spcAft>
            </a:pPr>
            <a:endParaRPr lang="en-US" sz="2400" b="0" dirty="0"/>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6561"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6000760" y="2571744"/>
            <a:ext cx="990600" cy="702197"/>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TextBox 3"/>
          <p:cNvSpPr txBox="1">
            <a:spLocks noChangeArrowheads="1"/>
          </p:cNvSpPr>
          <p:nvPr/>
        </p:nvSpPr>
        <p:spPr bwMode="auto">
          <a:xfrm>
            <a:off x="1066800" y="5334000"/>
            <a:ext cx="457200" cy="369888"/>
          </a:xfrm>
          <a:prstGeom prst="rect">
            <a:avLst/>
          </a:prstGeom>
          <a:noFill/>
          <a:ln w="9525">
            <a:noFill/>
            <a:miter lim="800000"/>
            <a:headEnd/>
            <a:tailEnd/>
          </a:ln>
        </p:spPr>
        <p:txBody>
          <a:bodyPr>
            <a:spAutoFit/>
          </a:bodyPr>
          <a:lstStyle/>
          <a:p>
            <a:pPr algn="ctr"/>
            <a:r>
              <a:rPr lang="sv-SE" altLang="zh-CN" sz="1800"/>
              <a:t>0</a:t>
            </a:r>
          </a:p>
        </p:txBody>
      </p:sp>
      <p:pic>
        <p:nvPicPr>
          <p:cNvPr id="1026" name="Picture 2"/>
          <p:cNvPicPr>
            <a:picLocks noChangeAspect="1" noChangeArrowheads="1"/>
          </p:cNvPicPr>
          <p:nvPr/>
        </p:nvPicPr>
        <p:blipFill>
          <a:blip r:embed="rId3"/>
          <a:srcRect/>
          <a:stretch>
            <a:fillRect/>
          </a:stretch>
        </p:blipFill>
        <p:spPr bwMode="auto">
          <a:xfrm>
            <a:off x="144463" y="144462"/>
            <a:ext cx="8749890" cy="6499247"/>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0" y="142852"/>
            <a:ext cx="1214414" cy="357190"/>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 name="Rectangle 3"/>
          <p:cNvSpPr>
            <a:spLocks noGrp="1" noChangeArrowheads="1"/>
          </p:cNvSpPr>
          <p:nvPr>
            <p:ph type="title"/>
          </p:nvPr>
        </p:nvSpPr>
        <p:spPr>
          <a:xfrm>
            <a:off x="304800" y="0"/>
            <a:ext cx="8577262" cy="820738"/>
          </a:xfrm>
        </p:spPr>
        <p:txBody>
          <a:bodyPr/>
          <a:lstStyle/>
          <a:p>
            <a:r>
              <a:rPr lang="en-US" dirty="0">
                <a:solidFill>
                  <a:srgbClr val="0070C0"/>
                </a:solidFill>
                <a:latin typeface="宋体" pitchFamily="2" charset="-122"/>
                <a:ea typeface="宋体" pitchFamily="2" charset="-122"/>
              </a:rPr>
              <a:t>1.</a:t>
            </a:r>
            <a:r>
              <a:rPr lang="zh-CN" altLang="en-US" dirty="0">
                <a:solidFill>
                  <a:srgbClr val="0070C0"/>
                </a:solidFill>
                <a:latin typeface="宋体" pitchFamily="2" charset="-122"/>
                <a:ea typeface="宋体" pitchFamily="2" charset="-122"/>
              </a:rPr>
              <a:t>赫克歇尔</a:t>
            </a:r>
            <a:r>
              <a:rPr lang="en-US" altLang="zh-CN" dirty="0">
                <a:solidFill>
                  <a:srgbClr val="0070C0"/>
                </a:solidFill>
                <a:latin typeface="宋体" pitchFamily="2" charset="-122"/>
                <a:ea typeface="宋体" pitchFamily="2" charset="-122"/>
              </a:rPr>
              <a:t>-</a:t>
            </a:r>
            <a:r>
              <a:rPr lang="zh-CN" altLang="en-US" dirty="0">
                <a:solidFill>
                  <a:srgbClr val="0070C0"/>
                </a:solidFill>
                <a:latin typeface="宋体" pitchFamily="2" charset="-122"/>
                <a:ea typeface="宋体" pitchFamily="2" charset="-122"/>
              </a:rPr>
              <a:t>俄林模型</a:t>
            </a:r>
            <a:endParaRPr lang="en-US" dirty="0">
              <a:solidFill>
                <a:srgbClr val="0070C0"/>
              </a:solidFill>
              <a:latin typeface="宋体" pitchFamily="2" charset="-122"/>
              <a:ea typeface="宋体" pitchFamily="2" charset="-122"/>
            </a:endParaRPr>
          </a:p>
        </p:txBody>
      </p:sp>
      <p:sp>
        <p:nvSpPr>
          <p:cNvPr id="14" name="Rectangle 5"/>
          <p:cNvSpPr>
            <a:spLocks noChangeArrowheads="1"/>
          </p:cNvSpPr>
          <p:nvPr/>
        </p:nvSpPr>
        <p:spPr bwMode="auto">
          <a:xfrm>
            <a:off x="566738" y="828675"/>
            <a:ext cx="7351712" cy="461665"/>
          </a:xfrm>
          <a:prstGeom prst="rect">
            <a:avLst/>
          </a:prstGeom>
          <a:noFill/>
          <a:ln w="9525" algn="ctr">
            <a:noFill/>
            <a:miter lim="800000"/>
            <a:headEnd/>
            <a:tailEnd/>
          </a:ln>
        </p:spPr>
        <p:txBody>
          <a:bodyPr>
            <a:spAutoFit/>
          </a:bodyPr>
          <a:lstStyle/>
          <a:p>
            <a:pPr>
              <a:spcBef>
                <a:spcPct val="20000"/>
              </a:spcBef>
            </a:pPr>
            <a:r>
              <a:rPr lang="zh-CN" altLang="en-US" sz="2400" dirty="0">
                <a:solidFill>
                  <a:srgbClr val="0070C0"/>
                </a:solidFill>
                <a:latin typeface="宋体" pitchFamily="2" charset="-122"/>
                <a:ea typeface="宋体" pitchFamily="2" charset="-122"/>
              </a:rPr>
              <a:t>假设条件</a:t>
            </a:r>
            <a:endParaRPr lang="en-US" sz="2400" dirty="0">
              <a:solidFill>
                <a:srgbClr val="0070C0"/>
              </a:solidFill>
              <a:latin typeface="宋体" pitchFamily="2" charset="-122"/>
              <a:ea typeface="宋体" pitchFamily="2" charset="-122"/>
            </a:endParaRPr>
          </a:p>
        </p:txBody>
      </p:sp>
      <p:sp>
        <p:nvSpPr>
          <p:cNvPr id="25" name="Rectangle 24"/>
          <p:cNvSpPr>
            <a:spLocks noChangeArrowheads="1"/>
          </p:cNvSpPr>
          <p:nvPr/>
        </p:nvSpPr>
        <p:spPr bwMode="auto">
          <a:xfrm>
            <a:off x="566738" y="1357313"/>
            <a:ext cx="7705725" cy="4708981"/>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dirty="0" smtClean="0">
                <a:solidFill>
                  <a:srgbClr val="0070C0"/>
                </a:solidFill>
                <a:latin typeface="宋体" pitchFamily="2" charset="-122"/>
                <a:ea typeface="宋体" pitchFamily="2" charset="-122"/>
              </a:rPr>
              <a:t>假设</a:t>
            </a:r>
            <a:r>
              <a:rPr lang="en-US" altLang="zh-CN" sz="2400" dirty="0">
                <a:solidFill>
                  <a:srgbClr val="0070C0"/>
                </a:solidFill>
                <a:latin typeface="宋体" pitchFamily="2" charset="-122"/>
                <a:ea typeface="宋体" pitchFamily="2" charset="-122"/>
              </a:rPr>
              <a:t>3</a:t>
            </a:r>
            <a:r>
              <a:rPr lang="zh-CN" altLang="en-US" sz="2400" dirty="0">
                <a:solidFill>
                  <a:srgbClr val="0070C0"/>
                </a:solidFill>
                <a:latin typeface="宋体" pitchFamily="2" charset="-122"/>
                <a:ea typeface="宋体" pitchFamily="2" charset="-122"/>
              </a:rPr>
              <a:t>：外国是劳动丰裕的；即，外国的劳动资本比超过母国。</a:t>
            </a:r>
            <a:endParaRPr lang="en-US" altLang="zh-CN" sz="2400" dirty="0">
              <a:solidFill>
                <a:srgbClr val="0070C0"/>
              </a:solidFill>
              <a:latin typeface="宋体" pitchFamily="2" charset="-122"/>
              <a:ea typeface="宋体" pitchFamily="2" charset="-122"/>
            </a:endParaRPr>
          </a:p>
          <a:p>
            <a:pPr>
              <a:lnSpc>
                <a:spcPct val="150000"/>
              </a:lnSpc>
              <a:spcBef>
                <a:spcPct val="10000"/>
              </a:spcBef>
              <a:spcAft>
                <a:spcPct val="10000"/>
              </a:spcAft>
              <a:buFont typeface="Wingdings" pitchFamily="2" charset="2"/>
              <a:buChar char="u"/>
            </a:pPr>
            <a:endParaRPr lang="en-US" altLang="zh-CN" sz="2400" dirty="0">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400" dirty="0">
                <a:solidFill>
                  <a:srgbClr val="FF0000"/>
                </a:solidFill>
                <a:latin typeface="宋体" pitchFamily="2" charset="-122"/>
                <a:ea typeface="宋体" pitchFamily="2" charset="-122"/>
              </a:rPr>
              <a:t>地理、人口、经济发展阶段差异、制度政策等多种因素会导致各国间的资源差异；</a:t>
            </a:r>
            <a:endParaRPr lang="en-US" altLang="zh-CN" sz="2400" dirty="0">
              <a:solidFill>
                <a:srgbClr val="FF0000"/>
              </a:solidFill>
              <a:latin typeface="宋体" pitchFamily="2" charset="-122"/>
              <a:ea typeface="宋体" pitchFamily="2" charset="-122"/>
            </a:endParaRPr>
          </a:p>
          <a:p>
            <a:pPr lvl="1">
              <a:lnSpc>
                <a:spcPct val="150000"/>
              </a:lnSpc>
              <a:spcBef>
                <a:spcPct val="10000"/>
              </a:spcBef>
              <a:spcAft>
                <a:spcPct val="10000"/>
              </a:spcAft>
              <a:buFont typeface="Wingdings" pitchFamily="2" charset="2"/>
              <a:buChar char="p"/>
            </a:pPr>
            <a:r>
              <a:rPr lang="zh-CN" altLang="en-US" sz="2400" dirty="0">
                <a:solidFill>
                  <a:srgbClr val="FF0000"/>
                </a:solidFill>
                <a:latin typeface="宋体" pitchFamily="2" charset="-122"/>
                <a:ea typeface="宋体" pitchFamily="2" charset="-122"/>
              </a:rPr>
              <a:t>反过来，母国为资本丰裕。</a:t>
            </a:r>
            <a:endParaRPr lang="en-US" altLang="zh-CN" sz="2400" dirty="0">
              <a:solidFill>
                <a:srgbClr val="FF0000"/>
              </a:solidFill>
              <a:latin typeface="宋体" pitchFamily="2" charset="-122"/>
              <a:ea typeface="宋体" pitchFamily="2" charset="-122"/>
            </a:endParaRPr>
          </a:p>
          <a:p>
            <a:pPr>
              <a:lnSpc>
                <a:spcPct val="150000"/>
              </a:lnSpc>
              <a:spcBef>
                <a:spcPct val="10000"/>
              </a:spcBef>
              <a:spcAft>
                <a:spcPct val="10000"/>
              </a:spcAft>
            </a:pPr>
            <a:endParaRPr lang="en-US" altLang="zh-CN" sz="2400" dirty="0"/>
          </a:p>
          <a:p>
            <a:pPr>
              <a:spcBef>
                <a:spcPct val="10000"/>
              </a:spcBef>
              <a:spcAft>
                <a:spcPct val="10000"/>
              </a:spcAft>
            </a:pPr>
            <a:endParaRPr lang="en-US" sz="2400" b="0" dirty="0"/>
          </a:p>
        </p:txBody>
      </p:sp>
      <p:sp>
        <p:nvSpPr>
          <p:cNvPr id="5120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4"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6" name="Rectangle 6"/>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51208"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6562"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8610" name="Rectangle 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68609" name="Picture 1"/>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1752600" y="2057400"/>
            <a:ext cx="914400" cy="762000"/>
          </a:xfrm>
          <a:prstGeom prst="rect">
            <a:avLst/>
          </a:prstGeom>
          <a:noFill/>
        </p:spPr>
      </p:pic>
      <p:pic>
        <p:nvPicPr>
          <p:cNvPr id="2051" name="Picture 3"/>
          <p:cNvPicPr>
            <a:picLocks noChangeAspect="1" noChangeArrowheads="1"/>
          </p:cNvPicPr>
          <p:nvPr/>
        </p:nvPicPr>
        <p:blipFill>
          <a:blip r:embed="rId4"/>
          <a:srcRect/>
          <a:stretch>
            <a:fillRect/>
          </a:stretch>
        </p:blipFill>
        <p:spPr bwMode="auto">
          <a:xfrm>
            <a:off x="5072066" y="4429132"/>
            <a:ext cx="935188" cy="571504"/>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wipe(left)">
                                      <p:cBhvr>
                                        <p:cTn id="15"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14" grpId="0" autoUpdateAnimBg="0"/>
      <p:bldP spid="25" grpId="0"/>
    </p:bld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0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PM4_061:Applications (Mac OS 9):Microsoft Office 98:Templates:Blank Presentation</Template>
  <TotalTime>1328</TotalTime>
  <Words>2271</Words>
  <Application>Microsoft Office PowerPoint</Application>
  <PresentationFormat>全屏显示(4:3)</PresentationFormat>
  <Paragraphs>200</Paragraphs>
  <Slides>36</Slides>
  <Notes>29</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36</vt:i4>
      </vt:variant>
    </vt:vector>
  </HeadingPairs>
  <TitlesOfParts>
    <vt:vector size="43" baseType="lpstr">
      <vt:lpstr>ＭＳ Ｐゴシック</vt:lpstr>
      <vt:lpstr>宋体</vt:lpstr>
      <vt:lpstr>Arial</vt:lpstr>
      <vt:lpstr>Times</vt:lpstr>
      <vt:lpstr>Times New Roman</vt:lpstr>
      <vt:lpstr>Wingdings</vt:lpstr>
      <vt:lpstr>Blank Presentation</vt:lpstr>
      <vt:lpstr>PowerPoint 演示文稿</vt:lpstr>
      <vt:lpstr>PowerPoint 演示文稿</vt:lpstr>
      <vt:lpstr>PowerPoint 演示文稿</vt:lpstr>
      <vt:lpstr>PowerPoint 演示文稿</vt:lpstr>
      <vt:lpstr>1.赫克歇尔-俄林模型</vt:lpstr>
      <vt:lpstr>1.赫克歇尔-俄林模型</vt:lpstr>
      <vt:lpstr>1.赫克歇尔-俄林模型</vt:lpstr>
      <vt:lpstr>PowerPoint 演示文稿</vt:lpstr>
      <vt:lpstr>1.赫克歇尔-俄林模型</vt:lpstr>
      <vt:lpstr>1.赫克歇尔-俄林模型</vt:lpstr>
      <vt:lpstr>1.赫克歇尔-俄林模型</vt:lpstr>
      <vt:lpstr>PowerPoint 演示文稿</vt:lpstr>
      <vt:lpstr>1.赫克歇尔-俄林模型</vt:lpstr>
      <vt:lpstr>PowerPoint 演示文稿</vt:lpstr>
      <vt:lpstr>PowerPoint 演示文稿</vt:lpstr>
      <vt:lpstr>PowerPoint 演示文稿</vt:lpstr>
      <vt:lpstr>1.赫克歇尔-俄林模型</vt:lpstr>
      <vt:lpstr>1.赫克歇尔-俄林模型</vt:lpstr>
      <vt:lpstr>1.赫克歇尔-俄林模型</vt:lpstr>
      <vt:lpstr>2.贸易对要素价格的影响</vt:lpstr>
      <vt:lpstr>PowerPoint 演示文稿</vt:lpstr>
      <vt:lpstr>2.贸易对要素价格的影响</vt:lpstr>
      <vt:lpstr>2.贸易对要素价格的影响</vt:lpstr>
      <vt:lpstr>PowerPoint 演示文稿</vt:lpstr>
      <vt:lpstr>2.贸易对要素价格的影响</vt:lpstr>
      <vt:lpstr>2.贸易对要素价格的影响</vt:lpstr>
      <vt:lpstr>2.贸易对要素价格的影响</vt:lpstr>
      <vt:lpstr>2.贸易对要素价格的影响</vt:lpstr>
      <vt:lpstr>3.HO模型的扩展</vt:lpstr>
      <vt:lpstr>3.HO模型的扩展</vt:lpstr>
      <vt:lpstr>PowerPoint 演示文稿</vt:lpstr>
      <vt:lpstr>3.HO模型的扩展</vt:lpstr>
      <vt:lpstr>PowerPoint 演示文稿</vt:lpstr>
      <vt:lpstr>3.HO模型的扩展</vt:lpstr>
      <vt:lpstr>PowerPoint 演示文稿</vt:lpstr>
      <vt:lpstr>PowerPoint 演示文稿</vt:lpstr>
    </vt:vector>
  </TitlesOfParts>
  <Company>TSI Graphics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Glenn Braun</dc:creator>
  <cp:lastModifiedBy>sifu</cp:lastModifiedBy>
  <cp:revision>140</cp:revision>
  <dcterms:created xsi:type="dcterms:W3CDTF">2010-10-11T21:23:30Z</dcterms:created>
  <dcterms:modified xsi:type="dcterms:W3CDTF">2023-09-30T08:39:02Z</dcterms:modified>
</cp:coreProperties>
</file>